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57"/>
  </p:notesMasterIdLst>
  <p:handoutMasterIdLst>
    <p:handoutMasterId r:id="rId58"/>
  </p:handoutMasterIdLst>
  <p:sldIdLst>
    <p:sldId id="256" r:id="rId2"/>
    <p:sldId id="259" r:id="rId3"/>
    <p:sldId id="258" r:id="rId4"/>
    <p:sldId id="260" r:id="rId5"/>
    <p:sldId id="261" r:id="rId6"/>
    <p:sldId id="319" r:id="rId7"/>
    <p:sldId id="262" r:id="rId8"/>
    <p:sldId id="316" r:id="rId9"/>
    <p:sldId id="320" r:id="rId10"/>
    <p:sldId id="274" r:id="rId11"/>
    <p:sldId id="325" r:id="rId12"/>
    <p:sldId id="312" r:id="rId13"/>
    <p:sldId id="323" r:id="rId14"/>
    <p:sldId id="326" r:id="rId15"/>
    <p:sldId id="327" r:id="rId16"/>
    <p:sldId id="322" r:id="rId17"/>
    <p:sldId id="324" r:id="rId18"/>
    <p:sldId id="328" r:id="rId19"/>
    <p:sldId id="332" r:id="rId20"/>
    <p:sldId id="329" r:id="rId21"/>
    <p:sldId id="330" r:id="rId22"/>
    <p:sldId id="331" r:id="rId23"/>
    <p:sldId id="333" r:id="rId24"/>
    <p:sldId id="317" r:id="rId25"/>
    <p:sldId id="314" r:id="rId26"/>
    <p:sldId id="275" r:id="rId27"/>
    <p:sldId id="318" r:id="rId28"/>
    <p:sldId id="276" r:id="rId29"/>
    <p:sldId id="264" r:id="rId30"/>
    <p:sldId id="334" r:id="rId31"/>
    <p:sldId id="290" r:id="rId32"/>
    <p:sldId id="286" r:id="rId33"/>
    <p:sldId id="310" r:id="rId34"/>
    <p:sldId id="263" r:id="rId35"/>
    <p:sldId id="265" r:id="rId36"/>
    <p:sldId id="266" r:id="rId37"/>
    <p:sldId id="282" r:id="rId38"/>
    <p:sldId id="335" r:id="rId39"/>
    <p:sldId id="289" r:id="rId40"/>
    <p:sldId id="278" r:id="rId41"/>
    <p:sldId id="288" r:id="rId42"/>
    <p:sldId id="287" r:id="rId43"/>
    <p:sldId id="279" r:id="rId44"/>
    <p:sldId id="285" r:id="rId45"/>
    <p:sldId id="280" r:id="rId46"/>
    <p:sldId id="273" r:id="rId47"/>
    <p:sldId id="281" r:id="rId48"/>
    <p:sldId id="284" r:id="rId49"/>
    <p:sldId id="283" r:id="rId50"/>
    <p:sldId id="268" r:id="rId51"/>
    <p:sldId id="267" r:id="rId52"/>
    <p:sldId id="270" r:id="rId53"/>
    <p:sldId id="271" r:id="rId54"/>
    <p:sldId id="272" r:id="rId55"/>
    <p:sldId id="257" r:id="rId56"/>
  </p:sldIdLst>
  <p:sldSz cx="9144000" cy="5143500" type="screen16x9"/>
  <p:notesSz cx="6858000" cy="9144000"/>
  <p:embeddedFontLst>
    <p:embeddedFont>
      <p:font typeface="Anaheim" panose="020B0604020202020204" charset="0"/>
      <p:regular r:id="rId59"/>
      <p:bold r:id="rId60"/>
    </p:embeddedFont>
    <p:embeddedFont>
      <p:font typeface="Consolas" panose="020B0609020204030204" pitchFamily="49" charset="0"/>
      <p:regular r:id="rId61"/>
      <p:bold r:id="rId62"/>
      <p:italic r:id="rId63"/>
      <p:boldItalic r:id="rId64"/>
    </p:embeddedFont>
    <p:embeddedFont>
      <p:font typeface="DM Sans" pitchFamily="2" charset="0"/>
      <p:regular r:id="rId65"/>
      <p:bold r:id="rId66"/>
      <p:italic r:id="rId67"/>
      <p:boldItalic r:id="rId68"/>
    </p:embeddedFont>
    <p:embeddedFont>
      <p:font typeface="Figtree" panose="020B0604020202020204" charset="0"/>
      <p:regular r:id="rId69"/>
      <p:bold r:id="rId70"/>
      <p:italic r:id="rId71"/>
      <p:boldItalic r:id="rId72"/>
    </p:embeddedFont>
    <p:embeddedFont>
      <p:font typeface="Nunito Light" pitchFamily="2" charset="0"/>
      <p:regular r:id="rId73"/>
      <p:italic r:id="rId74"/>
    </p:embeddedFont>
    <p:embeddedFont>
      <p:font typeface="Open Sans Light" panose="020B0306030504020204" pitchFamily="34" charset="0"/>
      <p:regular r:id="rId75"/>
      <p:italic r:id="rId76"/>
    </p:embeddedFont>
    <p:embeddedFont>
      <p:font typeface="PT Sans" panose="020B0503020203020204" pitchFamily="34" charset="0"/>
      <p:regular r:id="rId77"/>
      <p:bold r:id="rId78"/>
      <p:italic r:id="rId79"/>
      <p:boldItalic r:id="rId80"/>
    </p:embeddedFont>
    <p:embeddedFont>
      <p:font typeface="Sarabun" panose="020B0604020202020204" charset="-34"/>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00FF"/>
    <a:srgbClr val="CD9CD0"/>
    <a:srgbClr val="171717"/>
    <a:srgbClr val="000000"/>
    <a:srgbClr val="9CC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57CEAF-83FD-46CB-B0EB-F6EF4438A6C8}">
  <a:tblStyle styleId="{6557CEAF-83FD-46CB-B0EB-F6EF4438A6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3561A3-0588-4F3A-89F7-A6447FD4BA8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45" autoAdjust="0"/>
    <p:restoredTop sz="68803" autoAdjust="0"/>
  </p:normalViewPr>
  <p:slideViewPr>
    <p:cSldViewPr snapToGrid="0">
      <p:cViewPr varScale="1">
        <p:scale>
          <a:sx n="140" d="100"/>
          <a:sy n="140" d="100"/>
        </p:scale>
        <p:origin x="198" y="120"/>
      </p:cViewPr>
      <p:guideLst>
        <p:guide orient="horz" pos="1620"/>
        <p:guide pos="2880"/>
      </p:guideLst>
    </p:cSldViewPr>
  </p:slideViewPr>
  <p:outlineViewPr>
    <p:cViewPr>
      <p:scale>
        <a:sx n="33" d="100"/>
        <a:sy n="33" d="100"/>
      </p:scale>
      <p:origin x="0" y="-3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1" d="100"/>
          <a:sy n="121" d="100"/>
        </p:scale>
        <p:origin x="680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font" Target="fonts/font2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handoutMaster" Target="handoutMasters/handout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8.fntdata"/><Relationship Id="rId87" Type="http://schemas.openxmlformats.org/officeDocument/2006/relationships/theme" Target="theme/theme1.xml"/><Relationship Id="rId61" Type="http://schemas.openxmlformats.org/officeDocument/2006/relationships/font" Target="fonts/font3.fntdata"/><Relationship Id="rId82" Type="http://schemas.openxmlformats.org/officeDocument/2006/relationships/font" Target="fonts/font2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9D682F-7C92-1C26-6F8D-1F1DA893C7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0A444AC-3087-E7AF-F45F-69D0224FD9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53F06C-8D7B-41E2-8242-C18A8BF69B42}" type="datetimeFigureOut">
              <a:rPr lang="en-AU" smtClean="0"/>
              <a:t>4/08/2024</a:t>
            </a:fld>
            <a:endParaRPr lang="en-AU"/>
          </a:p>
        </p:txBody>
      </p:sp>
      <p:sp>
        <p:nvSpPr>
          <p:cNvPr id="4" name="Footer Placeholder 3">
            <a:extLst>
              <a:ext uri="{FF2B5EF4-FFF2-40B4-BE49-F238E27FC236}">
                <a16:creationId xmlns:a16="http://schemas.microsoft.com/office/drawing/2014/main" id="{C66D349F-0E22-2D1D-8133-656429C680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A3821D95-44B0-BE2F-C770-A7827FAC51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671E82-C7CD-47A8-B6EB-FFE66FF2FAD6}" type="slidenum">
              <a:rPr lang="en-AU" smtClean="0"/>
              <a:t>‹#›</a:t>
            </a:fld>
            <a:endParaRPr lang="en-AU"/>
          </a:p>
        </p:txBody>
      </p:sp>
    </p:spTree>
    <p:extLst>
      <p:ext uri="{BB962C8B-B14F-4D97-AF65-F5344CB8AC3E}">
        <p14:creationId xmlns:p14="http://schemas.microsoft.com/office/powerpoint/2010/main" val="1043176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CONNECT FROM HOST MACHINE WITH VS CODE</a:t>
            </a:r>
          </a:p>
          <a:p>
            <a:pPr marL="0" lvl="0" indent="0" algn="l" rtl="0">
              <a:spcBef>
                <a:spcPts val="0"/>
              </a:spcBef>
              <a:spcAft>
                <a:spcPts val="0"/>
              </a:spcAft>
              <a:buNone/>
            </a:pPr>
            <a:r>
              <a:rPr lang="en-US" dirty="0"/>
              <a:t>Install Remote Explorer extension</a:t>
            </a:r>
          </a:p>
          <a:p>
            <a:pPr marL="0" lvl="0" indent="0" algn="l" rtl="0">
              <a:spcBef>
                <a:spcPts val="0"/>
              </a:spcBef>
              <a:spcAft>
                <a:spcPts val="0"/>
              </a:spcAft>
              <a:buNone/>
            </a:pPr>
            <a:r>
              <a:rPr lang="en-US" dirty="0"/>
              <a:t>Go to the Remote Explorer tab and click the ‘+’ to add a new address. A input field will drop down at the top – input the command to connect to the target machine: ssh &lt;username&gt;@&lt;Django-server-ip&gt; -A</a:t>
            </a:r>
          </a:p>
          <a:p>
            <a:pPr marL="0" lvl="0" indent="0" algn="l" rtl="0">
              <a:spcBef>
                <a:spcPts val="0"/>
              </a:spcBef>
              <a:spcAft>
                <a:spcPts val="0"/>
              </a:spcAft>
              <a:buNone/>
            </a:pPr>
            <a:r>
              <a:rPr lang="en-US" dirty="0"/>
              <a:t>You’re given the choice of which config file to update. Choose the one for your user, </a:t>
            </a:r>
            <a:r>
              <a:rPr lang="en-US" dirty="0" err="1"/>
              <a:t>eg</a:t>
            </a:r>
            <a:r>
              <a:rPr lang="en-US" dirty="0"/>
              <a:t>: C:\Users\Luke\.ssh\config</a:t>
            </a:r>
          </a:p>
          <a:p>
            <a:pPr marL="0" lvl="0" indent="0" algn="l" rtl="0">
              <a:spcBef>
                <a:spcPts val="0"/>
              </a:spcBef>
              <a:spcAft>
                <a:spcPts val="0"/>
              </a:spcAft>
              <a:buNone/>
            </a:pPr>
            <a:r>
              <a:rPr lang="en-US" dirty="0"/>
              <a:t>This adds the Django server address to the config file. To see it under the SSH listings, you will need to refresh the list by clicking the refresh button for ‘REMOTES TUNNELS/SSH’, and then the drop down arrow for SSH.</a:t>
            </a:r>
          </a:p>
          <a:p>
            <a:pPr marL="0" lvl="0" indent="0" algn="l" rtl="0">
              <a:spcBef>
                <a:spcPts val="0"/>
              </a:spcBef>
              <a:spcAft>
                <a:spcPts val="0"/>
              </a:spcAft>
              <a:buNone/>
            </a:pPr>
            <a:r>
              <a:rPr lang="en-US" dirty="0"/>
              <a:t>You should see the IP of the server, choose to either connect in the current window or open a new one.</a:t>
            </a:r>
          </a:p>
          <a:p>
            <a:pPr marL="0" lvl="0" indent="0" algn="l" rtl="0">
              <a:spcBef>
                <a:spcPts val="0"/>
              </a:spcBef>
              <a:spcAft>
                <a:spcPts val="0"/>
              </a:spcAft>
              <a:buNone/>
            </a:pPr>
            <a:r>
              <a:rPr lang="en-US" dirty="0"/>
              <a:t>Another input field will drop down from the top – enter the password for the Django server user.</a:t>
            </a:r>
          </a:p>
          <a:p>
            <a:pPr marL="0" lvl="0" indent="0" algn="l" rtl="0">
              <a:spcBef>
                <a:spcPts val="0"/>
              </a:spcBef>
              <a:spcAft>
                <a:spcPts val="0"/>
              </a:spcAft>
              <a:buNone/>
            </a:pPr>
            <a:r>
              <a:rPr lang="en-US" dirty="0"/>
              <a:t>The terminal will now be connected to the Django server. To use the File explorer, lick ‘Open Folder’ and choose the directory you want to open. You can choose the users home directory but to simplify the display, it’s recommended you open the directory where you created the Django project (or where you cloned the </a:t>
            </a:r>
            <a:r>
              <a:rPr lang="en-US" dirty="0" err="1"/>
              <a:t>learnerlab</a:t>
            </a:r>
            <a:r>
              <a:rPr lang="en-US" dirty="0"/>
              <a:t> repo).</a:t>
            </a:r>
          </a:p>
          <a:p>
            <a:pPr marL="0" lvl="0" indent="0" algn="l" rtl="0">
              <a:spcBef>
                <a:spcPts val="0"/>
              </a:spcBef>
              <a:spcAft>
                <a:spcPts val="0"/>
              </a:spcAft>
              <a:buNone/>
            </a:pPr>
            <a:r>
              <a:rPr lang="en-US" dirty="0"/>
              <a:t>You will need to input the password for the user once more in the drop down input field at the top.</a:t>
            </a:r>
          </a:p>
          <a:p>
            <a:pPr marL="0" lvl="0" indent="0" algn="l" rtl="0">
              <a:spcBef>
                <a:spcPts val="0"/>
              </a:spcBef>
              <a:spcAft>
                <a:spcPts val="0"/>
              </a:spcAft>
              <a:buNone/>
            </a:pPr>
            <a:r>
              <a:rPr lang="en-US" dirty="0"/>
              <a:t>To close the remote connection, click the SSH: &lt;Django-</a:t>
            </a:r>
            <a:r>
              <a:rPr lang="en-US" dirty="0" err="1"/>
              <a:t>ip</a:t>
            </a:r>
            <a:r>
              <a:rPr lang="en-US" dirty="0"/>
              <a:t>&gt; in the bottom left corner, ‘close remote connection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 all extensions will be useable when connected to remote server as they need to be installed locally. By visiting the extensions tab you will have the option to ‘install shh: &lt;</a:t>
            </a:r>
            <a:r>
              <a:rPr lang="en-US" dirty="0" err="1"/>
              <a:t>ip</a:t>
            </a:r>
            <a:r>
              <a:rPr lang="en-US" dirty="0"/>
              <a:t> your connected to&gt;. This will install the extension for the user on the machine you’re connected to (not in the </a:t>
            </a:r>
            <a:r>
              <a:rPr lang="en-US" dirty="0" err="1"/>
              <a:t>venv</a:t>
            </a:r>
            <a:r>
              <a:rPr lang="en-US" dirty="0"/>
              <a:t>, so it will be available to all projects on the machine).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enable remote connections to the running Django server: Add the Django server IP to the settings.py under ALLOWED HOSTS (or add ‘*’ to make accessible from any machine). This will enable you to visit the admin page from other machines.</a:t>
            </a:r>
          </a:p>
          <a:p>
            <a:pPr marL="0" lvl="0" indent="0" algn="l" rtl="0">
              <a:spcBef>
                <a:spcPts val="0"/>
              </a:spcBef>
              <a:spcAft>
                <a:spcPts val="0"/>
              </a:spcAft>
              <a:buNone/>
            </a:pPr>
            <a:r>
              <a:rPr lang="en-US" dirty="0"/>
              <a:t>Superuser: </a:t>
            </a:r>
            <a:r>
              <a:rPr lang="en-US" dirty="0" err="1"/>
              <a:t>lukewait</a:t>
            </a:r>
            <a:endParaRPr lang="en-US" dirty="0"/>
          </a:p>
          <a:p>
            <a:pPr marL="0" lvl="0" indent="0" algn="l" rtl="0">
              <a:spcBef>
                <a:spcPts val="0"/>
              </a:spcBef>
              <a:spcAft>
                <a:spcPts val="0"/>
              </a:spcAft>
              <a:buNone/>
            </a:pPr>
            <a:r>
              <a:rPr lang="en-US" dirty="0"/>
              <a:t>Password: Password1!</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42217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More reading </a:t>
            </a:r>
          </a:p>
          <a:p>
            <a:pPr marL="0" lvl="0" indent="0" algn="l" rtl="0">
              <a:spcBef>
                <a:spcPts val="0"/>
              </a:spcBef>
              <a:spcAft>
                <a:spcPts val="0"/>
              </a:spcAft>
              <a:buNone/>
            </a:pPr>
            <a:r>
              <a:rPr lang="en-US" dirty="0"/>
              <a:t>https://docs.djangoproject.com/en/4.0/topics/db/queries/</a:t>
            </a:r>
          </a:p>
          <a:p>
            <a:pPr marL="0" lvl="0" indent="0" algn="l" rtl="0">
              <a:spcBef>
                <a:spcPts val="0"/>
              </a:spcBef>
              <a:spcAft>
                <a:spcPts val="0"/>
              </a:spcAft>
              <a:buNone/>
            </a:pPr>
            <a:r>
              <a:rPr lang="en-US" dirty="0"/>
              <a:t>https://docs.djangoproject.com/en/4.0/topics/db/sql/</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05242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Writing models in Django model.py and using make migrations to examine model.py and create schema</a:t>
            </a:r>
          </a:p>
          <a:p>
            <a:pPr marL="0" lvl="0" indent="0" algn="l" rtl="0">
              <a:spcBef>
                <a:spcPts val="0"/>
              </a:spcBef>
              <a:spcAft>
                <a:spcPts val="0"/>
              </a:spcAft>
              <a:buNone/>
            </a:pPr>
            <a:r>
              <a:rPr lang="en-US" dirty="0"/>
              <a:t>OR</a:t>
            </a:r>
          </a:p>
          <a:p>
            <a:pPr marL="0" lvl="0" indent="0" algn="l" rtl="0">
              <a:spcBef>
                <a:spcPts val="0"/>
              </a:spcBef>
              <a:spcAft>
                <a:spcPts val="0"/>
              </a:spcAft>
              <a:buNone/>
            </a:pPr>
            <a:r>
              <a:rPr lang="en-US" dirty="0"/>
              <a:t>Using </a:t>
            </a:r>
            <a:r>
              <a:rPr lang="en-US" dirty="0" err="1"/>
              <a:t>importdb</a:t>
            </a:r>
            <a:r>
              <a:rPr lang="en-US" dirty="0"/>
              <a:t> to examine database and write the schema to model.py (Remove managed = False if you want Django to auto-manage tables. This will appear on linking/intermediary tables.)</a:t>
            </a:r>
          </a:p>
          <a:p>
            <a:pPr marL="0" lvl="0" indent="0" algn="l" rtl="0">
              <a:spcBef>
                <a:spcPts val="0"/>
              </a:spcBef>
              <a:spcAft>
                <a:spcPts val="0"/>
              </a:spcAft>
              <a:buNone/>
            </a:pPr>
            <a:r>
              <a:rPr lang="en-US" dirty="0"/>
              <a:t>This can be used on the built-in </a:t>
            </a:r>
            <a:r>
              <a:rPr lang="en-US" dirty="0" err="1"/>
              <a:t>sqlite</a:t>
            </a:r>
            <a:r>
              <a:rPr lang="en-US" dirty="0"/>
              <a:t> </a:t>
            </a:r>
            <a:r>
              <a:rPr lang="en-US" dirty="0" err="1"/>
              <a:t>db</a:t>
            </a:r>
            <a:r>
              <a:rPr lang="en-US" dirty="0"/>
              <a:t> as well as external </a:t>
            </a:r>
            <a:r>
              <a:rPr lang="en-US" dirty="0" err="1"/>
              <a:t>db’s</a:t>
            </a:r>
            <a:r>
              <a:rPr lang="en-US" dirty="0"/>
              <a:t> such as </a:t>
            </a:r>
            <a:r>
              <a:rPr lang="en-US" dirty="0" err="1"/>
              <a:t>mysql</a:t>
            </a:r>
            <a:r>
              <a:rPr lang="en-US" dirty="0"/>
              <a:t> or oracle. If using an external </a:t>
            </a:r>
            <a:r>
              <a:rPr lang="en-US" dirty="0" err="1"/>
              <a:t>db</a:t>
            </a:r>
            <a:r>
              <a:rPr lang="en-US" dirty="0"/>
              <a:t> you will need to install the </a:t>
            </a:r>
            <a:r>
              <a:rPr lang="en-US" dirty="0" err="1"/>
              <a:t>db</a:t>
            </a:r>
            <a:r>
              <a:rPr lang="en-US" dirty="0"/>
              <a:t> </a:t>
            </a:r>
            <a:r>
              <a:rPr lang="en-US" dirty="0" err="1"/>
              <a:t>sdk</a:t>
            </a:r>
            <a:r>
              <a:rPr lang="en-US" dirty="0"/>
              <a:t> (such as ‘pip install </a:t>
            </a:r>
            <a:r>
              <a:rPr lang="en-US" dirty="0" err="1"/>
              <a:t>mysqlclient</a:t>
            </a:r>
            <a:r>
              <a:rPr lang="en-US" dirty="0"/>
              <a:t>’) in your python virtual environment and add the </a:t>
            </a:r>
            <a:r>
              <a:rPr lang="en-US" dirty="0" err="1"/>
              <a:t>db</a:t>
            </a:r>
            <a:r>
              <a:rPr lang="en-US" dirty="0"/>
              <a:t> connection config to settings.py, under ‘DATABASES’.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Either way, it is crucial that the database and models match</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69330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r>
              <a:rPr lang="en-GB" sz="1800" b="1" dirty="0">
                <a:effectLst/>
                <a:latin typeface="Calibri" panose="020F0502020204030204" pitchFamily="34" charset="0"/>
                <a:ea typeface="Calibri" panose="020F0502020204030204" pitchFamily="34" charset="0"/>
                <a:cs typeface="Calibri" panose="020F0502020204030204" pitchFamily="34" charset="0"/>
              </a:rPr>
              <a:t>config/settings.py.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GB" sz="1800" dirty="0">
                <a:effectLst/>
                <a:latin typeface="Calibri" panose="020F0502020204030204" pitchFamily="34" charset="0"/>
                <a:ea typeface="Calibri" panose="020F0502020204030204" pitchFamily="34" charset="0"/>
                <a:cs typeface="Calibri" panose="020F0502020204030204" pitchFamily="34" charset="0"/>
              </a:rPr>
              <a:t>Reference our app (</a:t>
            </a:r>
            <a:r>
              <a:rPr lang="en-GB" sz="1800" dirty="0" err="1">
                <a:effectLst/>
                <a:latin typeface="Calibri" panose="020F0502020204030204" pitchFamily="34" charset="0"/>
                <a:ea typeface="Calibri" panose="020F0502020204030204" pitchFamily="34" charset="0"/>
                <a:cs typeface="Calibri" panose="020F0502020204030204" pitchFamily="34" charset="0"/>
              </a:rPr>
              <a:t>main_app</a:t>
            </a:r>
            <a:r>
              <a:rPr lang="en-GB" sz="1800" dirty="0">
                <a:effectLst/>
                <a:latin typeface="Calibri" panose="020F0502020204030204" pitchFamily="34" charset="0"/>
                <a:ea typeface="Calibri" panose="020F0502020204030204" pitchFamily="34" charset="0"/>
                <a:cs typeface="Calibri" panose="020F0502020204030204" pitchFamily="34" charset="0"/>
              </a:rPr>
              <a:t>) in the project's settings file under INSTALLED APPS. Remember a project can have multiple apps and they would all need to be declared here.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Here's a working example of how to build up tables with relationships in Django and use ORM capabilities. ORM is portable across a broad range of RDMS and used in a number of development environments, eliminating the need for the developer to redo their code.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dirty="0">
                <a:effectLst/>
                <a:latin typeface="Calibri" panose="020F0502020204030204" pitchFamily="34" charset="0"/>
                <a:ea typeface="Calibri" panose="020F0502020204030204" pitchFamily="34" charset="0"/>
                <a:cs typeface="Calibri" panose="020F0502020204030204" pitchFamily="34" charset="0"/>
              </a:rPr>
              <a:t>Superuser:</a:t>
            </a:r>
            <a:r>
              <a:rPr lang="en-GB" sz="1800" dirty="0">
                <a:effectLst/>
                <a:latin typeface="Calibri" panose="020F0502020204030204" pitchFamily="34" charset="0"/>
                <a:ea typeface="Calibri" panose="020F0502020204030204" pitchFamily="34" charset="0"/>
                <a:cs typeface="Calibri" panose="020F0502020204030204" pitchFamily="34" charset="0"/>
              </a:rPr>
              <a:t> </a:t>
            </a:r>
            <a:r>
              <a:rPr lang="en-GB" sz="1800" dirty="0" err="1">
                <a:effectLst/>
                <a:latin typeface="Calibri" panose="020F0502020204030204" pitchFamily="34" charset="0"/>
                <a:ea typeface="Calibri" panose="020F0502020204030204" pitchFamily="34" charset="0"/>
                <a:cs typeface="Calibri" panose="020F0502020204030204" pitchFamily="34" charset="0"/>
              </a:rPr>
              <a:t>lukewait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dirty="0">
                <a:effectLst/>
                <a:latin typeface="Calibri" panose="020F0502020204030204" pitchFamily="34" charset="0"/>
                <a:ea typeface="Calibri" panose="020F0502020204030204" pitchFamily="34" charset="0"/>
                <a:cs typeface="Calibri" panose="020F0502020204030204" pitchFamily="34" charset="0"/>
              </a:rPr>
              <a:t>Password:</a:t>
            </a:r>
            <a:r>
              <a:rPr lang="en-GB" sz="1800" dirty="0">
                <a:effectLst/>
                <a:latin typeface="Calibri" panose="020F0502020204030204" pitchFamily="34" charset="0"/>
                <a:ea typeface="Calibri" panose="020F0502020204030204" pitchFamily="34" charset="0"/>
                <a:cs typeface="Calibri" panose="020F0502020204030204" pitchFamily="34" charset="0"/>
              </a:rPr>
              <a:t> Password1!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The first thing I did was make the models in the models.py file: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endParaRPr lang="en-AU" sz="1800" dirty="0">
              <a:effectLst/>
              <a:highlight>
                <a:srgbClr val="1E1E1E"/>
              </a:highligh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There are two relationships in the above code in the class Album table: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dirty="0">
                <a:effectLst/>
                <a:latin typeface="Calibri" panose="020F0502020204030204" pitchFamily="34" charset="0"/>
                <a:ea typeface="Calibri" panose="020F0502020204030204" pitchFamily="34" charset="0"/>
                <a:cs typeface="Calibri" panose="020F0502020204030204" pitchFamily="34" charset="0"/>
              </a:rPr>
              <a:t>label</a:t>
            </a:r>
            <a:r>
              <a:rPr lang="en-GB" sz="1800" dirty="0">
                <a:effectLst/>
                <a:latin typeface="Calibri" panose="020F0502020204030204" pitchFamily="34" charset="0"/>
                <a:ea typeface="Calibri" panose="020F0502020204030204" pitchFamily="34" charset="0"/>
                <a:cs typeface="Calibri" panose="020F0502020204030204" pitchFamily="34" charset="0"/>
              </a:rPr>
              <a:t> is a foreign key based on the </a:t>
            </a:r>
            <a:r>
              <a:rPr lang="en-GB" sz="1800" dirty="0" err="1">
                <a:effectLst/>
                <a:latin typeface="Calibri" panose="020F0502020204030204" pitchFamily="34" charset="0"/>
                <a:ea typeface="Calibri" panose="020F0502020204030204" pitchFamily="34" charset="0"/>
                <a:cs typeface="Calibri" panose="020F0502020204030204" pitchFamily="34" charset="0"/>
              </a:rPr>
              <a:t>RecordLabel</a:t>
            </a:r>
            <a:r>
              <a:rPr lang="en-GB" sz="1800" dirty="0">
                <a:effectLst/>
                <a:latin typeface="Calibri" panose="020F0502020204030204" pitchFamily="34" charset="0"/>
                <a:ea typeface="Calibri" panose="020F0502020204030204" pitchFamily="34" charset="0"/>
                <a:cs typeface="Calibri" panose="020F0502020204030204" pitchFamily="34" charset="0"/>
              </a:rPr>
              <a:t> table (one to many)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dirty="0" err="1">
                <a:effectLst/>
                <a:latin typeface="Calibri" panose="020F0502020204030204" pitchFamily="34" charset="0"/>
                <a:ea typeface="Calibri" panose="020F0502020204030204" pitchFamily="34" charset="0"/>
                <a:cs typeface="Calibri" panose="020F0502020204030204" pitchFamily="34" charset="0"/>
              </a:rPr>
              <a:t>album_members</a:t>
            </a:r>
            <a:r>
              <a:rPr lang="en-GB" sz="1800" dirty="0">
                <a:effectLst/>
                <a:latin typeface="Calibri" panose="020F0502020204030204" pitchFamily="34" charset="0"/>
                <a:ea typeface="Calibri" panose="020F0502020204030204" pitchFamily="34" charset="0"/>
                <a:cs typeface="Calibri" panose="020F0502020204030204" pitchFamily="34" charset="0"/>
              </a:rPr>
              <a:t> is based on the Musician table as a many to many relationship.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Y</a:t>
            </a:r>
            <a:r>
              <a:rPr lang="en-GB" sz="1800" u="sng" dirty="0">
                <a:effectLst/>
                <a:latin typeface="Calibri" panose="020F0502020204030204" pitchFamily="34" charset="0"/>
                <a:ea typeface="Calibri" panose="020F0502020204030204" pitchFamily="34" charset="0"/>
                <a:cs typeface="Calibri" panose="020F0502020204030204" pitchFamily="34" charset="0"/>
              </a:rPr>
              <a:t>ou do not need to describe linking tables</a:t>
            </a:r>
            <a:r>
              <a:rPr lang="en-GB" sz="1800" dirty="0">
                <a:effectLst/>
                <a:latin typeface="Calibri" panose="020F0502020204030204" pitchFamily="34" charset="0"/>
                <a:ea typeface="Calibri" panose="020F0502020204030204" pitchFamily="34" charset="0"/>
                <a:cs typeface="Calibri" panose="020F0502020204030204" pitchFamily="34" charset="0"/>
              </a:rPr>
              <a:t> for the many to many relationships because Django will take care of this in the background.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dirty="0" err="1">
                <a:effectLst/>
                <a:latin typeface="Calibri" panose="020F0502020204030204" pitchFamily="34" charset="0"/>
                <a:ea typeface="Calibri" panose="020F0502020204030204" pitchFamily="34" charset="0"/>
                <a:cs typeface="Calibri" panose="020F0502020204030204" pitchFamily="34" charset="0"/>
              </a:rPr>
              <a:t>main_app</a:t>
            </a:r>
            <a:r>
              <a:rPr lang="en-GB" sz="1800" b="1" dirty="0">
                <a:effectLst/>
                <a:latin typeface="Calibri" panose="020F0502020204030204" pitchFamily="34" charset="0"/>
                <a:ea typeface="Calibri" panose="020F0502020204030204" pitchFamily="34" charset="0"/>
                <a:cs typeface="Calibri" panose="020F0502020204030204" pitchFamily="34" charset="0"/>
              </a:rPr>
              <a:t>/Admin.py.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Write the following code to register the models and allow us to interact with our database via the admin portal.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We have now established the models and attached the models to the admin back end, as well as linking our app to the project settings, running the migrations, and then building the database for us. If we were the swap databases, we'd have to do this. We would perform the migrations after the swap, and it would create the database for a new RDMS.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python3 manage.py </a:t>
            </a:r>
            <a:r>
              <a:rPr lang="en-GB" sz="1800" dirty="0" err="1">
                <a:effectLst/>
                <a:latin typeface="Calibri" panose="020F0502020204030204" pitchFamily="34" charset="0"/>
                <a:ea typeface="Calibri" panose="020F0502020204030204" pitchFamily="34" charset="0"/>
                <a:cs typeface="Calibri" panose="020F0502020204030204" pitchFamily="34" charset="0"/>
              </a:rPr>
              <a:t>makemigrations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python3 manage.py migrate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python3 manage.py </a:t>
            </a:r>
            <a:r>
              <a:rPr lang="en-GB" sz="1800" dirty="0" err="1">
                <a:effectLst/>
                <a:latin typeface="Calibri" panose="020F0502020204030204" pitchFamily="34" charset="0"/>
                <a:ea typeface="Calibri" panose="020F0502020204030204" pitchFamily="34" charset="0"/>
                <a:cs typeface="Calibri" panose="020F0502020204030204" pitchFamily="34" charset="0"/>
              </a:rPr>
              <a:t>runserver</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55786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834985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Provides an easy way to visualize and edit table field data as well as users/group for authorization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Alternative is to populate </a:t>
            </a:r>
            <a:r>
              <a:rPr lang="en-US" dirty="0" err="1"/>
              <a:t>db</a:t>
            </a:r>
            <a:r>
              <a:rPr lang="en-US" dirty="0"/>
              <a:t> </a:t>
            </a:r>
            <a:r>
              <a:rPr lang="en-US" dirty="0" err="1"/>
              <a:t>programmitcally</a:t>
            </a:r>
            <a:r>
              <a:rPr lang="en-US" dirty="0"/>
              <a:t> or import </a:t>
            </a:r>
            <a:r>
              <a:rPr lang="en-US" dirty="0" err="1"/>
              <a:t>sql</a:t>
            </a:r>
            <a:r>
              <a:rPr lang="en-US" dirty="0"/>
              <a:t> dump</a:t>
            </a:r>
            <a:endParaRPr dirty="0"/>
          </a:p>
        </p:txBody>
      </p:sp>
    </p:spTree>
    <p:extLst>
      <p:ext uri="{BB962C8B-B14F-4D97-AF65-F5344CB8AC3E}">
        <p14:creationId xmlns:p14="http://schemas.microsoft.com/office/powerpoint/2010/main" val="1181292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r>
              <a:rPr lang="en-AU" sz="1800" b="1" dirty="0">
                <a:effectLst/>
                <a:latin typeface="Calibri" panose="020F0502020204030204" pitchFamily="34" charset="0"/>
                <a:ea typeface="Calibri" panose="020F0502020204030204" pitchFamily="34" charset="0"/>
                <a:cs typeface="Calibri" panose="020F0502020204030204" pitchFamily="34" charset="0"/>
              </a:rPr>
              <a:t>Select </a:t>
            </a:r>
            <a:r>
              <a:rPr lang="en-AU" sz="1800" b="1"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b="1" dirty="0">
                <a:effectLst/>
                <a:latin typeface="Calibri" panose="020F0502020204030204" pitchFamily="34" charset="0"/>
                <a:ea typeface="Calibri" panose="020F0502020204030204" pitchFamily="34" charset="0"/>
                <a:cs typeface="Calibri" panose="020F0502020204030204" pitchFamily="34" charset="0"/>
              </a:rPr>
              <a:t> where name equals 'Sumerian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label = </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RecordLabel.objects.filter</a:t>
            </a:r>
            <a:r>
              <a:rPr lang="en-AU" sz="1800" dirty="0">
                <a:effectLst/>
                <a:latin typeface="Calibri" panose="020F0502020204030204" pitchFamily="34" charset="0"/>
                <a:ea typeface="Calibri" panose="020F0502020204030204" pitchFamily="34" charset="0"/>
                <a:cs typeface="Calibri" panose="020F0502020204030204" pitchFamily="34" charset="0"/>
              </a:rPr>
              <a:t>(name='Sumerian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print(label)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&lt;</a:t>
            </a:r>
            <a:r>
              <a:rPr lang="en-AU" sz="1800" dirty="0" err="1">
                <a:effectLst/>
                <a:latin typeface="Calibri" panose="020F0502020204030204" pitchFamily="34" charset="0"/>
                <a:ea typeface="Calibri" panose="020F0502020204030204" pitchFamily="34" charset="0"/>
                <a:cs typeface="Calibri" panose="020F0502020204030204" pitchFamily="34" charset="0"/>
              </a:rPr>
              <a:t>QuerySet</a:t>
            </a:r>
            <a:r>
              <a:rPr lang="en-AU" sz="1800" dirty="0">
                <a:effectLst/>
                <a:latin typeface="Calibri" panose="020F0502020204030204" pitchFamily="34" charset="0"/>
                <a:ea typeface="Calibri" panose="020F0502020204030204" pitchFamily="34" charset="0"/>
                <a:cs typeface="Calibri" panose="020F0502020204030204" pitchFamily="34" charset="0"/>
              </a:rPr>
              <a:t> [&lt;</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dirty="0">
                <a:effectLst/>
                <a:latin typeface="Calibri" panose="020F0502020204030204" pitchFamily="34" charset="0"/>
                <a:ea typeface="Calibri" panose="020F0502020204030204" pitchFamily="34" charset="0"/>
                <a:cs typeface="Calibri" panose="020F0502020204030204" pitchFamily="34" charset="0"/>
              </a:rPr>
              <a:t>: Sumerian Records&gt;]&gt;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b="1" dirty="0">
                <a:effectLst/>
                <a:latin typeface="Calibri" panose="020F0502020204030204" pitchFamily="34" charset="0"/>
                <a:ea typeface="Calibri" panose="020F0502020204030204" pitchFamily="34" charset="0"/>
                <a:cs typeface="Calibri" panose="020F0502020204030204" pitchFamily="34" charset="0"/>
              </a:rPr>
              <a:t>Select </a:t>
            </a:r>
            <a:r>
              <a:rPr lang="en-AU" sz="1800" b="1"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b="1" dirty="0">
                <a:effectLst/>
                <a:latin typeface="Calibri" panose="020F0502020204030204" pitchFamily="34" charset="0"/>
                <a:ea typeface="Calibri" panose="020F0502020204030204" pitchFamily="34" charset="0"/>
                <a:cs typeface="Calibri" panose="020F0502020204030204" pitchFamily="34" charset="0"/>
              </a:rPr>
              <a:t> where name is not 'Sumerian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labels = </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RecordLabel.objects.exclude</a:t>
            </a:r>
            <a:r>
              <a:rPr lang="en-AU" sz="1800" dirty="0">
                <a:effectLst/>
                <a:latin typeface="Calibri" panose="020F0502020204030204" pitchFamily="34" charset="0"/>
                <a:ea typeface="Calibri" panose="020F0502020204030204" pitchFamily="34" charset="0"/>
                <a:cs typeface="Calibri" panose="020F0502020204030204" pitchFamily="34" charset="0"/>
              </a:rPr>
              <a:t>(name='Sumerian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print(labels)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&lt;</a:t>
            </a:r>
            <a:r>
              <a:rPr lang="en-AU" sz="1800" dirty="0" err="1">
                <a:effectLst/>
                <a:latin typeface="Calibri" panose="020F0502020204030204" pitchFamily="34" charset="0"/>
                <a:ea typeface="Calibri" panose="020F0502020204030204" pitchFamily="34" charset="0"/>
                <a:cs typeface="Calibri" panose="020F0502020204030204" pitchFamily="34" charset="0"/>
              </a:rPr>
              <a:t>QuerySet</a:t>
            </a:r>
            <a:r>
              <a:rPr lang="en-AU" sz="1800" dirty="0">
                <a:effectLst/>
                <a:latin typeface="Calibri" panose="020F0502020204030204" pitchFamily="34" charset="0"/>
                <a:ea typeface="Calibri" panose="020F0502020204030204" pitchFamily="34" charset="0"/>
                <a:cs typeface="Calibri" panose="020F0502020204030204" pitchFamily="34" charset="0"/>
              </a:rPr>
              <a:t> [&lt;</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dirty="0">
                <a:effectLst/>
                <a:latin typeface="Calibri" panose="020F0502020204030204" pitchFamily="34" charset="0"/>
                <a:ea typeface="Calibri" panose="020F0502020204030204" pitchFamily="34" charset="0"/>
                <a:cs typeface="Calibri" panose="020F0502020204030204" pitchFamily="34" charset="0"/>
              </a:rPr>
              <a:t>: Century Media Records&gt;, &lt;</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dirty="0">
                <a:effectLst/>
                <a:latin typeface="Calibri" panose="020F0502020204030204" pitchFamily="34" charset="0"/>
                <a:ea typeface="Calibri" panose="020F0502020204030204" pitchFamily="34" charset="0"/>
                <a:cs typeface="Calibri" panose="020F0502020204030204" pitchFamily="34" charset="0"/>
              </a:rPr>
              <a:t>: </a:t>
            </a:r>
            <a:r>
              <a:rPr lang="en-AU" sz="1800" dirty="0" err="1">
                <a:effectLst/>
                <a:latin typeface="Calibri" panose="020F0502020204030204" pitchFamily="34" charset="0"/>
                <a:ea typeface="Calibri" panose="020F0502020204030204" pitchFamily="34" charset="0"/>
                <a:cs typeface="Calibri" panose="020F0502020204030204" pitchFamily="34" charset="0"/>
              </a:rPr>
              <a:t>Kscope</a:t>
            </a:r>
            <a:r>
              <a:rPr lang="en-AU" sz="1800" dirty="0">
                <a:effectLst/>
                <a:latin typeface="Calibri" panose="020F0502020204030204" pitchFamily="34" charset="0"/>
                <a:ea typeface="Calibri" panose="020F0502020204030204" pitchFamily="34" charset="0"/>
                <a:cs typeface="Calibri" panose="020F0502020204030204" pitchFamily="34" charset="0"/>
              </a:rPr>
              <a:t>&gt;]&gt;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b="1" dirty="0">
                <a:effectLst/>
                <a:latin typeface="Calibri" panose="020F0502020204030204" pitchFamily="34" charset="0"/>
                <a:ea typeface="Calibri" panose="020F0502020204030204" pitchFamily="34" charset="0"/>
                <a:cs typeface="Calibri" panose="020F0502020204030204" pitchFamily="34" charset="0"/>
              </a:rPr>
              <a:t>Select </a:t>
            </a:r>
            <a:r>
              <a:rPr lang="en-AU" sz="1800" b="1"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b="1" dirty="0">
                <a:effectLst/>
                <a:latin typeface="Calibri" panose="020F0502020204030204" pitchFamily="34" charset="0"/>
                <a:ea typeface="Calibri" panose="020F0502020204030204" pitchFamily="34" charset="0"/>
                <a:cs typeface="Calibri" panose="020F0502020204030204" pitchFamily="34" charset="0"/>
              </a:rPr>
              <a:t> where id equals 2:</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label = </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RecordLabel.objects.get</a:t>
            </a:r>
            <a:r>
              <a:rPr lang="en-AU" sz="1800" dirty="0">
                <a:effectLst/>
                <a:latin typeface="Calibri" panose="020F0502020204030204" pitchFamily="34" charset="0"/>
                <a:ea typeface="Calibri" panose="020F0502020204030204" pitchFamily="34" charset="0"/>
                <a:cs typeface="Calibri" panose="020F0502020204030204" pitchFamily="34" charset="0"/>
              </a:rPr>
              <a:t>(id=2)</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print(label)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Century Media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b="1" dirty="0">
                <a:effectLst/>
                <a:latin typeface="Calibri" panose="020F0502020204030204" pitchFamily="34" charset="0"/>
                <a:ea typeface="Calibri" panose="020F0502020204030204" pitchFamily="34" charset="0"/>
                <a:cs typeface="Calibri" panose="020F0502020204030204" pitchFamily="34" charset="0"/>
              </a:rPr>
              <a:t>Case-sensitive select </a:t>
            </a:r>
            <a:r>
              <a:rPr lang="en-AU" sz="1800" b="1"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b="1" dirty="0">
                <a:effectLst/>
                <a:latin typeface="Calibri" panose="020F0502020204030204" pitchFamily="34" charset="0"/>
                <a:ea typeface="Calibri" panose="020F0502020204030204" pitchFamily="34" charset="0"/>
                <a:cs typeface="Calibri" panose="020F0502020204030204" pitchFamily="34" charset="0"/>
              </a:rPr>
              <a:t> where name is exactly 'Sumerian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python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Copy code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label = </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RecordLabel.objects.get</a:t>
            </a:r>
            <a:r>
              <a:rPr lang="en-AU" sz="1800" dirty="0">
                <a:effectLst/>
                <a:latin typeface="Calibri" panose="020F0502020204030204" pitchFamily="34" charset="0"/>
                <a:ea typeface="Calibri" panose="020F0502020204030204" pitchFamily="34" charset="0"/>
                <a:cs typeface="Calibri" panose="020F0502020204030204" pitchFamily="34" charset="0"/>
              </a:rPr>
              <a:t>(</a:t>
            </a:r>
            <a:r>
              <a:rPr lang="en-AU" sz="1800" dirty="0" err="1">
                <a:effectLst/>
                <a:latin typeface="Calibri" panose="020F0502020204030204" pitchFamily="34" charset="0"/>
                <a:ea typeface="Calibri" panose="020F0502020204030204" pitchFamily="34" charset="0"/>
                <a:cs typeface="Calibri" panose="020F0502020204030204" pitchFamily="34" charset="0"/>
              </a:rPr>
              <a:t>name__exact</a:t>
            </a:r>
            <a:r>
              <a:rPr lang="en-AU" sz="1800" dirty="0">
                <a:effectLst/>
                <a:latin typeface="Calibri" panose="020F0502020204030204" pitchFamily="34" charset="0"/>
                <a:ea typeface="Calibri" panose="020F0502020204030204" pitchFamily="34" charset="0"/>
                <a:cs typeface="Calibri" panose="020F0502020204030204" pitchFamily="34" charset="0"/>
              </a:rPr>
              <a:t>='Sumerian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print(label)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b="1" dirty="0">
                <a:effectLst/>
                <a:latin typeface="Calibri" panose="020F0502020204030204" pitchFamily="34" charset="0"/>
                <a:ea typeface="Calibri" panose="020F0502020204030204" pitchFamily="34" charset="0"/>
                <a:cs typeface="Calibri" panose="020F0502020204030204" pitchFamily="34" charset="0"/>
              </a:rPr>
              <a:t>Case-insensitive select </a:t>
            </a:r>
            <a:r>
              <a:rPr lang="en-AU" sz="1800" b="1"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b="1" dirty="0">
                <a:effectLst/>
                <a:latin typeface="Calibri" panose="020F0502020204030204" pitchFamily="34" charset="0"/>
                <a:ea typeface="Calibri" panose="020F0502020204030204" pitchFamily="34" charset="0"/>
                <a:cs typeface="Calibri" panose="020F0502020204030204" pitchFamily="34" charset="0"/>
              </a:rPr>
              <a:t> where name is '</a:t>
            </a:r>
            <a:r>
              <a:rPr lang="en-AU" sz="1800" b="1" dirty="0" err="1">
                <a:effectLst/>
                <a:latin typeface="Calibri" panose="020F0502020204030204" pitchFamily="34" charset="0"/>
                <a:ea typeface="Calibri" panose="020F0502020204030204" pitchFamily="34" charset="0"/>
                <a:cs typeface="Calibri" panose="020F0502020204030204" pitchFamily="34" charset="0"/>
              </a:rPr>
              <a:t>sumerian</a:t>
            </a:r>
            <a:r>
              <a:rPr lang="en-AU" sz="1800" b="1" dirty="0">
                <a:effectLst/>
                <a:latin typeface="Calibri" panose="020F0502020204030204" pitchFamily="34" charset="0"/>
                <a:ea typeface="Calibri" panose="020F0502020204030204" pitchFamily="34" charset="0"/>
                <a:cs typeface="Calibri" panose="020F0502020204030204" pitchFamily="34" charset="0"/>
              </a:rPr>
              <a:t>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label = </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RecordLabel.objects.get</a:t>
            </a:r>
            <a:r>
              <a:rPr lang="en-AU" sz="1800" dirty="0">
                <a:effectLst/>
                <a:latin typeface="Calibri" panose="020F0502020204030204" pitchFamily="34" charset="0"/>
                <a:ea typeface="Calibri" panose="020F0502020204030204" pitchFamily="34" charset="0"/>
                <a:cs typeface="Calibri" panose="020F0502020204030204" pitchFamily="34" charset="0"/>
              </a:rPr>
              <a:t>(name__</a:t>
            </a:r>
            <a:r>
              <a:rPr lang="en-AU" sz="1800" dirty="0" err="1">
                <a:effectLst/>
                <a:latin typeface="Calibri" panose="020F0502020204030204" pitchFamily="34" charset="0"/>
                <a:ea typeface="Calibri" panose="020F0502020204030204" pitchFamily="34" charset="0"/>
                <a:cs typeface="Calibri" panose="020F0502020204030204" pitchFamily="34" charset="0"/>
              </a:rPr>
              <a:t>iexact</a:t>
            </a:r>
            <a:r>
              <a:rPr lang="en-AU" sz="1800" dirty="0">
                <a:effectLst/>
                <a:latin typeface="Calibri" panose="020F0502020204030204" pitchFamily="34" charset="0"/>
                <a:ea typeface="Calibri" panose="020F0502020204030204" pitchFamily="34" charset="0"/>
                <a:cs typeface="Calibri" panose="020F0502020204030204" pitchFamily="34" charset="0"/>
              </a:rPr>
              <a:t>='</a:t>
            </a:r>
            <a:r>
              <a:rPr lang="en-AU" sz="1800" dirty="0" err="1">
                <a:effectLst/>
                <a:latin typeface="Calibri" panose="020F0502020204030204" pitchFamily="34" charset="0"/>
                <a:ea typeface="Calibri" panose="020F0502020204030204" pitchFamily="34" charset="0"/>
                <a:cs typeface="Calibri" panose="020F0502020204030204" pitchFamily="34" charset="0"/>
              </a:rPr>
              <a:t>sumerian</a:t>
            </a:r>
            <a:r>
              <a:rPr lang="en-AU" sz="1800" dirty="0">
                <a:effectLst/>
                <a:latin typeface="Calibri" panose="020F0502020204030204" pitchFamily="34" charset="0"/>
                <a:ea typeface="Calibri" panose="020F0502020204030204" pitchFamily="34" charset="0"/>
                <a:cs typeface="Calibri" panose="020F0502020204030204" pitchFamily="34" charset="0"/>
              </a:rPr>
              <a:t>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print(label)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b="1" dirty="0">
                <a:effectLst/>
                <a:latin typeface="Calibri" panose="020F0502020204030204" pitchFamily="34" charset="0"/>
                <a:ea typeface="Calibri" panose="020F0502020204030204" pitchFamily="34" charset="0"/>
                <a:cs typeface="Calibri" panose="020F0502020204030204" pitchFamily="34" charset="0"/>
              </a:rPr>
              <a:t>Select </a:t>
            </a:r>
            <a:r>
              <a:rPr lang="en-AU" sz="1800" b="1"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b="1" dirty="0">
                <a:effectLst/>
                <a:latin typeface="Calibri" panose="020F0502020204030204" pitchFamily="34" charset="0"/>
                <a:ea typeface="Calibri" panose="020F0502020204030204" pitchFamily="34" charset="0"/>
                <a:cs typeface="Calibri" panose="020F0502020204030204" pitchFamily="34" charset="0"/>
              </a:rPr>
              <a:t> where name contains 'Records' (case-insensitive):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labels = </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RecordLabel.objects.filter</a:t>
            </a:r>
            <a:r>
              <a:rPr lang="en-AU" sz="1800" dirty="0">
                <a:effectLst/>
                <a:latin typeface="Calibri" panose="020F0502020204030204" pitchFamily="34" charset="0"/>
                <a:ea typeface="Calibri" panose="020F0502020204030204" pitchFamily="34" charset="0"/>
                <a:cs typeface="Calibri" panose="020F0502020204030204" pitchFamily="34" charset="0"/>
              </a:rPr>
              <a:t>(name__</a:t>
            </a:r>
            <a:r>
              <a:rPr lang="en-AU" sz="1800" dirty="0" err="1">
                <a:effectLst/>
                <a:latin typeface="Calibri" panose="020F0502020204030204" pitchFamily="34" charset="0"/>
                <a:ea typeface="Calibri" panose="020F0502020204030204" pitchFamily="34" charset="0"/>
                <a:cs typeface="Calibri" panose="020F0502020204030204" pitchFamily="34" charset="0"/>
              </a:rPr>
              <a:t>icontains</a:t>
            </a:r>
            <a:r>
              <a:rPr lang="en-AU" sz="1800" dirty="0">
                <a:effectLst/>
                <a:latin typeface="Calibri" panose="020F0502020204030204" pitchFamily="34" charset="0"/>
                <a:ea typeface="Calibri" panose="020F0502020204030204" pitchFamily="34" charset="0"/>
                <a:cs typeface="Calibri" panose="020F0502020204030204" pitchFamily="34" charset="0"/>
              </a:rPr>
              <a:t>='Records')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print(labels)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&lt;</a:t>
            </a:r>
            <a:r>
              <a:rPr lang="en-AU" sz="1800" dirty="0" err="1">
                <a:effectLst/>
                <a:latin typeface="Calibri" panose="020F0502020204030204" pitchFamily="34" charset="0"/>
                <a:ea typeface="Calibri" panose="020F0502020204030204" pitchFamily="34" charset="0"/>
                <a:cs typeface="Calibri" panose="020F0502020204030204" pitchFamily="34" charset="0"/>
              </a:rPr>
              <a:t>QuerySet</a:t>
            </a:r>
            <a:r>
              <a:rPr lang="en-AU" sz="1800" dirty="0">
                <a:effectLst/>
                <a:latin typeface="Calibri" panose="020F0502020204030204" pitchFamily="34" charset="0"/>
                <a:ea typeface="Calibri" panose="020F0502020204030204" pitchFamily="34" charset="0"/>
                <a:cs typeface="Calibri" panose="020F0502020204030204" pitchFamily="34" charset="0"/>
              </a:rPr>
              <a:t> [&lt;</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dirty="0">
                <a:effectLst/>
                <a:latin typeface="Calibri" panose="020F0502020204030204" pitchFamily="34" charset="0"/>
                <a:ea typeface="Calibri" panose="020F0502020204030204" pitchFamily="34" charset="0"/>
                <a:cs typeface="Calibri" panose="020F0502020204030204" pitchFamily="34" charset="0"/>
              </a:rPr>
              <a:t>: Sumerian Records&gt;, &lt;</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dirty="0">
                <a:effectLst/>
                <a:latin typeface="Calibri" panose="020F0502020204030204" pitchFamily="34" charset="0"/>
                <a:ea typeface="Calibri" panose="020F0502020204030204" pitchFamily="34" charset="0"/>
                <a:cs typeface="Calibri" panose="020F0502020204030204" pitchFamily="34" charset="0"/>
              </a:rPr>
              <a:t>: Century Media Records&gt;]&gt;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b="1" dirty="0">
                <a:effectLst/>
                <a:latin typeface="Calibri" panose="020F0502020204030204" pitchFamily="34" charset="0"/>
                <a:ea typeface="Calibri" panose="020F0502020204030204" pitchFamily="34" charset="0"/>
                <a:cs typeface="Calibri" panose="020F0502020204030204" pitchFamily="34" charset="0"/>
              </a:rPr>
              <a:t>Lookup that spans relationships (Albums by 'Sumerian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albums = </a:t>
            </a:r>
            <a:r>
              <a:rPr lang="en-AU" sz="1800" dirty="0" err="1">
                <a:effectLst/>
                <a:latin typeface="Calibri" panose="020F0502020204030204" pitchFamily="34" charset="0"/>
                <a:ea typeface="Calibri" panose="020F0502020204030204" pitchFamily="34" charset="0"/>
                <a:cs typeface="Calibri" panose="020F0502020204030204" pitchFamily="34" charset="0"/>
              </a:rPr>
              <a:t>Album.objects.filter</a:t>
            </a:r>
            <a:r>
              <a:rPr lang="en-AU" sz="1800" dirty="0">
                <a:effectLst/>
                <a:latin typeface="Calibri" panose="020F0502020204030204" pitchFamily="34" charset="0"/>
                <a:ea typeface="Calibri" panose="020F0502020204030204" pitchFamily="34" charset="0"/>
                <a:cs typeface="Calibri" panose="020F0502020204030204" pitchFamily="34" charset="0"/>
              </a:rPr>
              <a:t>(</a:t>
            </a:r>
            <a:r>
              <a:rPr lang="en-AU" sz="1800" dirty="0" err="1">
                <a:effectLst/>
                <a:latin typeface="Calibri" panose="020F0502020204030204" pitchFamily="34" charset="0"/>
                <a:ea typeface="Calibri" panose="020F0502020204030204" pitchFamily="34" charset="0"/>
                <a:cs typeface="Calibri" panose="020F0502020204030204" pitchFamily="34" charset="0"/>
              </a:rPr>
              <a:t>label__name</a:t>
            </a:r>
            <a:r>
              <a:rPr lang="en-AU" sz="1800" dirty="0">
                <a:effectLst/>
                <a:latin typeface="Calibri" panose="020F0502020204030204" pitchFamily="34" charset="0"/>
                <a:ea typeface="Calibri" panose="020F0502020204030204" pitchFamily="34" charset="0"/>
                <a:cs typeface="Calibri" panose="020F0502020204030204" pitchFamily="34" charset="0"/>
              </a:rPr>
              <a:t>='Sumerian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print(albums)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&lt;</a:t>
            </a:r>
            <a:r>
              <a:rPr lang="en-AU" sz="1800" dirty="0" err="1">
                <a:effectLst/>
                <a:latin typeface="Calibri" panose="020F0502020204030204" pitchFamily="34" charset="0"/>
                <a:ea typeface="Calibri" panose="020F0502020204030204" pitchFamily="34" charset="0"/>
                <a:cs typeface="Calibri" panose="020F0502020204030204" pitchFamily="34" charset="0"/>
              </a:rPr>
              <a:t>QuerySet</a:t>
            </a:r>
            <a:r>
              <a:rPr lang="en-AU" sz="1800" dirty="0">
                <a:effectLst/>
                <a:latin typeface="Calibri" panose="020F0502020204030204" pitchFamily="34" charset="0"/>
                <a:ea typeface="Calibri" panose="020F0502020204030204" pitchFamily="34" charset="0"/>
                <a:cs typeface="Calibri" panose="020F0502020204030204" pitchFamily="34" charset="0"/>
              </a:rPr>
              <a:t> [&lt;Album: Animals as Leaders&gt;, &lt;Album: Weightless&gt;, ...]&gt;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b="1" dirty="0">
                <a:effectLst/>
                <a:latin typeface="Calibri" panose="020F0502020204030204" pitchFamily="34" charset="0"/>
                <a:ea typeface="Calibri" panose="020F0502020204030204" pitchFamily="34" charset="0"/>
                <a:cs typeface="Calibri" panose="020F0502020204030204" pitchFamily="34" charset="0"/>
              </a:rPr>
              <a:t>Many-to-many lookup (Albums featuring '</a:t>
            </a:r>
            <a:r>
              <a:rPr lang="en-AU" sz="1800" b="1" dirty="0" err="1">
                <a:effectLst/>
                <a:latin typeface="Calibri" panose="020F0502020204030204" pitchFamily="34" charset="0"/>
                <a:ea typeface="Calibri" panose="020F0502020204030204" pitchFamily="34" charset="0"/>
                <a:cs typeface="Calibri" panose="020F0502020204030204" pitchFamily="34" charset="0"/>
              </a:rPr>
              <a:t>Tosin</a:t>
            </a:r>
            <a:r>
              <a:rPr lang="en-AU" sz="1800" b="1" dirty="0">
                <a:effectLst/>
                <a:latin typeface="Calibri" panose="020F0502020204030204" pitchFamily="34" charset="0"/>
                <a:ea typeface="Calibri" panose="020F0502020204030204" pitchFamily="34" charset="0"/>
                <a:cs typeface="Calibri" panose="020F0502020204030204" pitchFamily="34" charset="0"/>
              </a:rPr>
              <a:t> Abasi'):</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albums = </a:t>
            </a:r>
            <a:r>
              <a:rPr lang="en-AU" sz="1800" dirty="0" err="1">
                <a:effectLst/>
                <a:latin typeface="Calibri" panose="020F0502020204030204" pitchFamily="34" charset="0"/>
                <a:ea typeface="Calibri" panose="020F0502020204030204" pitchFamily="34" charset="0"/>
                <a:cs typeface="Calibri" panose="020F0502020204030204" pitchFamily="34" charset="0"/>
              </a:rPr>
              <a:t>Album.objects.filter</a:t>
            </a:r>
            <a:r>
              <a:rPr lang="en-AU" sz="1800" dirty="0">
                <a:effectLst/>
                <a:latin typeface="Calibri" panose="020F0502020204030204" pitchFamily="34" charset="0"/>
                <a:ea typeface="Calibri" panose="020F0502020204030204" pitchFamily="34" charset="0"/>
                <a:cs typeface="Calibri" panose="020F0502020204030204" pitchFamily="34" charset="0"/>
              </a:rPr>
              <a:t>(album_members__</a:t>
            </a:r>
            <a:r>
              <a:rPr lang="en-AU" sz="1800" dirty="0" err="1">
                <a:effectLst/>
                <a:latin typeface="Calibri" panose="020F0502020204030204" pitchFamily="34" charset="0"/>
                <a:ea typeface="Calibri" panose="020F0502020204030204" pitchFamily="34" charset="0"/>
                <a:cs typeface="Calibri" panose="020F0502020204030204" pitchFamily="34" charset="0"/>
              </a:rPr>
              <a:t>first_name</a:t>
            </a:r>
            <a:r>
              <a:rPr lang="en-AU" sz="1800" dirty="0">
                <a:effectLst/>
                <a:latin typeface="Calibri" panose="020F0502020204030204" pitchFamily="34" charset="0"/>
                <a:ea typeface="Calibri" panose="020F0502020204030204" pitchFamily="34" charset="0"/>
                <a:cs typeface="Calibri" panose="020F0502020204030204" pitchFamily="34" charset="0"/>
              </a:rPr>
              <a:t>='</a:t>
            </a:r>
            <a:r>
              <a:rPr lang="en-AU" sz="1800" dirty="0" err="1">
                <a:effectLst/>
                <a:latin typeface="Calibri" panose="020F0502020204030204" pitchFamily="34" charset="0"/>
                <a:ea typeface="Calibri" panose="020F0502020204030204" pitchFamily="34" charset="0"/>
                <a:cs typeface="Calibri" panose="020F0502020204030204" pitchFamily="34" charset="0"/>
              </a:rPr>
              <a:t>Tosin</a:t>
            </a:r>
            <a:r>
              <a:rPr lang="en-AU" sz="1800" dirty="0">
                <a:effectLst/>
                <a:latin typeface="Calibri" panose="020F0502020204030204" pitchFamily="34" charset="0"/>
                <a:ea typeface="Calibri" panose="020F0502020204030204" pitchFamily="34" charset="0"/>
                <a:cs typeface="Calibri" panose="020F0502020204030204" pitchFamily="34" charset="0"/>
              </a:rPr>
              <a: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print(albums)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&lt;</a:t>
            </a:r>
            <a:r>
              <a:rPr lang="en-AU" sz="1800" dirty="0" err="1">
                <a:effectLst/>
                <a:latin typeface="Calibri" panose="020F0502020204030204" pitchFamily="34" charset="0"/>
                <a:ea typeface="Calibri" panose="020F0502020204030204" pitchFamily="34" charset="0"/>
                <a:cs typeface="Calibri" panose="020F0502020204030204" pitchFamily="34" charset="0"/>
              </a:rPr>
              <a:t>QuerySet</a:t>
            </a:r>
            <a:r>
              <a:rPr lang="en-AU" sz="1800" dirty="0">
                <a:effectLst/>
                <a:latin typeface="Calibri" panose="020F0502020204030204" pitchFamily="34" charset="0"/>
                <a:ea typeface="Calibri" panose="020F0502020204030204" pitchFamily="34" charset="0"/>
                <a:cs typeface="Calibri" panose="020F0502020204030204" pitchFamily="34" charset="0"/>
              </a:rPr>
              <a:t> [&lt;Album: Animals as Leaders&gt;, &lt;Album: Weightless&gt;, ...]&gt;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err="1">
                <a:effectLst/>
                <a:latin typeface="Calibri" panose="020F0502020204030204" pitchFamily="34" charset="0"/>
                <a:ea typeface="Calibri" panose="020F0502020204030204" pitchFamily="34" charset="0"/>
                <a:cs typeface="Calibri" panose="020F0502020204030204" pitchFamily="34" charset="0"/>
              </a:rPr>
              <a:t>albums_at_label</a:t>
            </a:r>
            <a:r>
              <a:rPr lang="en-AU" sz="1800" dirty="0">
                <a:effectLst/>
                <a:latin typeface="Calibri" panose="020F0502020204030204" pitchFamily="34" charset="0"/>
                <a:ea typeface="Calibri" panose="020F0502020204030204" pitchFamily="34" charset="0"/>
                <a:cs typeface="Calibri" panose="020F0502020204030204" pitchFamily="34" charset="0"/>
              </a:rPr>
              <a:t> = </a:t>
            </a:r>
            <a:r>
              <a:rPr lang="en-AU" sz="1800" dirty="0" err="1">
                <a:effectLst/>
                <a:latin typeface="Calibri" panose="020F0502020204030204" pitchFamily="34" charset="0"/>
                <a:ea typeface="Calibri" panose="020F0502020204030204" pitchFamily="34" charset="0"/>
                <a:cs typeface="Calibri" panose="020F0502020204030204" pitchFamily="34" charset="0"/>
              </a:rPr>
              <a:t>Album.objects.filter</a:t>
            </a:r>
            <a:r>
              <a:rPr lang="en-AU" sz="1800" dirty="0">
                <a:effectLst/>
                <a:latin typeface="Calibri" panose="020F0502020204030204" pitchFamily="34" charset="0"/>
                <a:ea typeface="Calibri" panose="020F0502020204030204" pitchFamily="34" charset="0"/>
                <a:cs typeface="Calibri" panose="020F0502020204030204" pitchFamily="34" charset="0"/>
              </a:rPr>
              <a:t>(album_members__</a:t>
            </a:r>
            <a:r>
              <a:rPr lang="en-AU" sz="1800" dirty="0" err="1">
                <a:effectLst/>
                <a:latin typeface="Calibri" panose="020F0502020204030204" pitchFamily="34" charset="0"/>
                <a:ea typeface="Calibri" panose="020F0502020204030204" pitchFamily="34" charset="0"/>
                <a:cs typeface="Calibri" panose="020F0502020204030204" pitchFamily="34" charset="0"/>
              </a:rPr>
              <a:t>first_name</a:t>
            </a:r>
            <a:r>
              <a:rPr lang="en-AU" sz="1800" dirty="0">
                <a:effectLst/>
                <a:latin typeface="Calibri" panose="020F0502020204030204" pitchFamily="34" charset="0"/>
                <a:ea typeface="Calibri" panose="020F0502020204030204" pitchFamily="34" charset="0"/>
                <a:cs typeface="Calibri" panose="020F0502020204030204" pitchFamily="34" charset="0"/>
              </a:rPr>
              <a:t>='</a:t>
            </a:r>
            <a:r>
              <a:rPr lang="en-AU" sz="1800" dirty="0" err="1">
                <a:effectLst/>
                <a:latin typeface="Calibri" panose="020F0502020204030204" pitchFamily="34" charset="0"/>
                <a:ea typeface="Calibri" panose="020F0502020204030204" pitchFamily="34" charset="0"/>
                <a:cs typeface="Calibri" panose="020F0502020204030204" pitchFamily="34" charset="0"/>
              </a:rPr>
              <a:t>Tosin</a:t>
            </a:r>
            <a:r>
              <a:rPr lang="en-AU" sz="1800" dirty="0">
                <a:effectLst/>
                <a:latin typeface="Calibri" panose="020F0502020204030204" pitchFamily="34" charset="0"/>
                <a:ea typeface="Calibri" panose="020F0502020204030204" pitchFamily="34" charset="0"/>
                <a:cs typeface="Calibri" panose="020F0502020204030204" pitchFamily="34" charset="0"/>
              </a:rPr>
              <a:t>', </a:t>
            </a:r>
            <a:r>
              <a:rPr lang="en-AU" sz="1800" dirty="0" err="1">
                <a:effectLst/>
                <a:latin typeface="Calibri" panose="020F0502020204030204" pitchFamily="34" charset="0"/>
                <a:ea typeface="Calibri" panose="020F0502020204030204" pitchFamily="34" charset="0"/>
                <a:cs typeface="Calibri" panose="020F0502020204030204" pitchFamily="34" charset="0"/>
              </a:rPr>
              <a:t>label__name</a:t>
            </a:r>
            <a:r>
              <a:rPr lang="en-AU" sz="1800" dirty="0">
                <a:effectLst/>
                <a:latin typeface="Calibri" panose="020F0502020204030204" pitchFamily="34" charset="0"/>
                <a:ea typeface="Calibri" panose="020F0502020204030204" pitchFamily="34" charset="0"/>
                <a:cs typeface="Calibri" panose="020F0502020204030204" pitchFamily="34" charset="0"/>
              </a:rPr>
              <a:t>='Sumerian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a:t>
            </a:r>
            <a:r>
              <a:rPr lang="en-AU" sz="1800" dirty="0" err="1">
                <a:effectLst/>
                <a:latin typeface="Calibri" panose="020F0502020204030204" pitchFamily="34" charset="0"/>
                <a:ea typeface="Calibri" panose="020F0502020204030204" pitchFamily="34" charset="0"/>
                <a:cs typeface="Calibri" panose="020F0502020204030204" pitchFamily="34" charset="0"/>
              </a:rPr>
              <a:t>albums_at_label</a:t>
            </a:r>
            <a:r>
              <a:rPr lang="en-AU" sz="1800" dirty="0">
                <a:effectLst/>
                <a:latin typeface="Calibri" panose="020F0502020204030204" pitchFamily="34" charset="0"/>
                <a:ea typeface="Calibri" panose="020F0502020204030204" pitchFamily="34" charset="0"/>
                <a:cs typeface="Calibri" panose="020F0502020204030204" pitchFamily="34" charset="0"/>
              </a:rPr>
              <a: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&lt;</a:t>
            </a:r>
            <a:r>
              <a:rPr lang="en-AU" sz="1800" dirty="0" err="1">
                <a:effectLst/>
                <a:latin typeface="Calibri" panose="020F0502020204030204" pitchFamily="34" charset="0"/>
                <a:ea typeface="Calibri" panose="020F0502020204030204" pitchFamily="34" charset="0"/>
                <a:cs typeface="Calibri" panose="020F0502020204030204" pitchFamily="34" charset="0"/>
              </a:rPr>
              <a:t>QuerySet</a:t>
            </a:r>
            <a:r>
              <a:rPr lang="en-AU" sz="1800" dirty="0">
                <a:effectLst/>
                <a:latin typeface="Calibri" panose="020F0502020204030204" pitchFamily="34" charset="0"/>
                <a:ea typeface="Calibri" panose="020F0502020204030204" pitchFamily="34" charset="0"/>
                <a:cs typeface="Calibri" panose="020F0502020204030204" pitchFamily="34" charset="0"/>
              </a:rPr>
              <a:t> [&lt;Album: Animals as Leaders&gt;, &lt;Album: Weightless&gt;, ...]&gt;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b="1" dirty="0">
                <a:effectLst/>
                <a:latin typeface="Calibri" panose="020F0502020204030204" pitchFamily="34" charset="0"/>
                <a:ea typeface="Calibri" panose="020F0502020204030204" pitchFamily="34" charset="0"/>
                <a:cs typeface="Calibri" panose="020F0502020204030204" pitchFamily="34" charset="0"/>
              </a:rPr>
              <a:t>Delete a </a:t>
            </a:r>
            <a:r>
              <a:rPr lang="en-AU" sz="1800" b="1"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b="1" dirty="0">
                <a:effectLst/>
                <a:latin typeface="Calibri" panose="020F0502020204030204" pitchFamily="34" charset="0"/>
                <a:ea typeface="Calibri" panose="020F0502020204030204" pitchFamily="34" charset="0"/>
                <a:cs typeface="Calibri" panose="020F0502020204030204" pitchFamily="34" charset="0"/>
              </a:rPr>
              <a:t> record: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label = </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RecordLabel.objects.get</a:t>
            </a:r>
            <a:r>
              <a:rPr lang="en-AU" sz="1800" dirty="0">
                <a:effectLst/>
                <a:latin typeface="Calibri" panose="020F0502020204030204" pitchFamily="34" charset="0"/>
                <a:ea typeface="Calibri" panose="020F0502020204030204" pitchFamily="34" charset="0"/>
                <a:cs typeface="Calibri" panose="020F0502020204030204" pitchFamily="34" charset="0"/>
              </a:rPr>
              <a:t>(</a:t>
            </a:r>
            <a:r>
              <a:rPr lang="en-AU" sz="1800" dirty="0" err="1">
                <a:effectLst/>
                <a:latin typeface="Calibri" panose="020F0502020204030204" pitchFamily="34" charset="0"/>
                <a:ea typeface="Calibri" panose="020F0502020204030204" pitchFamily="34" charset="0"/>
                <a:cs typeface="Calibri" panose="020F0502020204030204" pitchFamily="34" charset="0"/>
              </a:rPr>
              <a:t>name__exact</a:t>
            </a:r>
            <a:r>
              <a:rPr lang="en-AU" sz="1800" dirty="0">
                <a:effectLst/>
                <a:latin typeface="Calibri" panose="020F0502020204030204" pitchFamily="34" charset="0"/>
                <a:ea typeface="Calibri" panose="020F0502020204030204" pitchFamily="34" charset="0"/>
                <a:cs typeface="Calibri" panose="020F0502020204030204" pitchFamily="34" charset="0"/>
              </a:rPr>
              <a:t>='Sumerian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print(label)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err="1">
                <a:effectLst/>
                <a:latin typeface="Calibri" panose="020F0502020204030204" pitchFamily="34" charset="0"/>
                <a:ea typeface="Calibri" panose="020F0502020204030204" pitchFamily="34" charset="0"/>
                <a:cs typeface="Calibri" panose="020F0502020204030204" pitchFamily="34" charset="0"/>
              </a:rPr>
              <a:t>label.delete</a:t>
            </a:r>
            <a:r>
              <a:rPr lang="en-AU" sz="1800" dirty="0">
                <a:effectLst/>
                <a:latin typeface="Calibri" panose="020F0502020204030204" pitchFamily="34" charset="0"/>
                <a:ea typeface="Calibri" panose="020F0502020204030204" pitchFamily="34" charset="0"/>
                <a:cs typeface="Calibri" panose="020F0502020204030204" pitchFamily="34" charset="0"/>
              </a:rPr>
              <a: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b="1" dirty="0">
                <a:effectLst/>
                <a:latin typeface="Calibri" panose="020F0502020204030204" pitchFamily="34" charset="0"/>
                <a:ea typeface="Calibri" panose="020F0502020204030204" pitchFamily="34" charset="0"/>
                <a:cs typeface="Calibri" panose="020F0502020204030204" pitchFamily="34" charset="0"/>
              </a:rPr>
              <a:t>Update a </a:t>
            </a:r>
            <a:r>
              <a:rPr lang="en-AU" sz="1800" b="1"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b="1" dirty="0">
                <a:effectLst/>
                <a:latin typeface="Calibri" panose="020F0502020204030204" pitchFamily="34" charset="0"/>
                <a:ea typeface="Calibri" panose="020F0502020204030204" pitchFamily="34" charset="0"/>
                <a:cs typeface="Calibri" panose="020F0502020204030204" pitchFamily="34" charset="0"/>
              </a:rPr>
              <a:t> record: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record = </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RecordLabel.objects.filter</a:t>
            </a:r>
            <a:r>
              <a:rPr lang="en-AU" sz="1800" dirty="0">
                <a:effectLst/>
                <a:latin typeface="Calibri" panose="020F0502020204030204" pitchFamily="34" charset="0"/>
                <a:ea typeface="Calibri" panose="020F0502020204030204" pitchFamily="34" charset="0"/>
                <a:cs typeface="Calibri" panose="020F0502020204030204" pitchFamily="34" charset="0"/>
              </a:rPr>
              <a:t>(</a:t>
            </a:r>
            <a:r>
              <a:rPr lang="en-AU" sz="1800" dirty="0" err="1">
                <a:effectLst/>
                <a:latin typeface="Calibri" panose="020F0502020204030204" pitchFamily="34" charset="0"/>
                <a:ea typeface="Calibri" panose="020F0502020204030204" pitchFamily="34" charset="0"/>
                <a:cs typeface="Calibri" panose="020F0502020204030204" pitchFamily="34" charset="0"/>
              </a:rPr>
              <a:t>name__exact</a:t>
            </a:r>
            <a:r>
              <a:rPr lang="en-AU" sz="1800" dirty="0">
                <a:effectLst/>
                <a:latin typeface="Calibri" panose="020F0502020204030204" pitchFamily="34" charset="0"/>
                <a:ea typeface="Calibri" panose="020F0502020204030204" pitchFamily="34" charset="0"/>
                <a:cs typeface="Calibri" panose="020F0502020204030204" pitchFamily="34" charset="0"/>
              </a:rPr>
              <a:t>='Sumerian Records').update(name='Sumerian Music')</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print(record)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err="1">
                <a:effectLst/>
                <a:latin typeface="Calibri" panose="020F0502020204030204" pitchFamily="34" charset="0"/>
                <a:ea typeface="Calibri" panose="020F0502020204030204" pitchFamily="34" charset="0"/>
                <a:cs typeface="Calibri" panose="020F0502020204030204" pitchFamily="34" charset="0"/>
              </a:rPr>
              <a:t>all_labels</a:t>
            </a:r>
            <a:r>
              <a:rPr lang="en-AU" sz="1800" dirty="0">
                <a:effectLst/>
                <a:latin typeface="Calibri" panose="020F0502020204030204" pitchFamily="34" charset="0"/>
                <a:ea typeface="Calibri" panose="020F0502020204030204" pitchFamily="34" charset="0"/>
                <a:cs typeface="Calibri" panose="020F0502020204030204" pitchFamily="34" charset="0"/>
              </a:rPr>
              <a:t> = </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RecordLabel.objects.all</a:t>
            </a:r>
            <a:r>
              <a:rPr lang="en-AU" sz="1800" dirty="0">
                <a:effectLst/>
                <a:latin typeface="Calibri" panose="020F0502020204030204" pitchFamily="34" charset="0"/>
                <a:ea typeface="Calibri" panose="020F0502020204030204" pitchFamily="34" charset="0"/>
                <a:cs typeface="Calibri" panose="020F0502020204030204" pitchFamily="34" charset="0"/>
              </a:rPr>
              <a: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a:t>
            </a:r>
            <a:r>
              <a:rPr lang="en-AU" sz="1800" dirty="0" err="1">
                <a:effectLst/>
                <a:latin typeface="Calibri" panose="020F0502020204030204" pitchFamily="34" charset="0"/>
                <a:ea typeface="Calibri" panose="020F0502020204030204" pitchFamily="34" charset="0"/>
                <a:cs typeface="Calibri" panose="020F0502020204030204" pitchFamily="34" charset="0"/>
              </a:rPr>
              <a:t>all_labels</a:t>
            </a:r>
            <a:r>
              <a:rPr lang="en-AU" sz="1800" dirty="0">
                <a:effectLst/>
                <a:latin typeface="Calibri" panose="020F0502020204030204" pitchFamily="34" charset="0"/>
                <a:ea typeface="Calibri" panose="020F0502020204030204" pitchFamily="34" charset="0"/>
                <a:cs typeface="Calibri" panose="020F0502020204030204" pitchFamily="34" charset="0"/>
              </a:rPr>
              <a: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&lt;</a:t>
            </a:r>
            <a:r>
              <a:rPr lang="en-AU" sz="1800" dirty="0" err="1">
                <a:effectLst/>
                <a:latin typeface="Calibri" panose="020F0502020204030204" pitchFamily="34" charset="0"/>
                <a:ea typeface="Calibri" panose="020F0502020204030204" pitchFamily="34" charset="0"/>
                <a:cs typeface="Calibri" panose="020F0502020204030204" pitchFamily="34" charset="0"/>
              </a:rPr>
              <a:t>QuerySet</a:t>
            </a:r>
            <a:r>
              <a:rPr lang="en-AU" sz="1800" dirty="0">
                <a:effectLst/>
                <a:latin typeface="Calibri" panose="020F0502020204030204" pitchFamily="34" charset="0"/>
                <a:ea typeface="Calibri" panose="020F0502020204030204" pitchFamily="34" charset="0"/>
                <a:cs typeface="Calibri" panose="020F0502020204030204" pitchFamily="34" charset="0"/>
              </a:rPr>
              <a:t> [&lt;</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dirty="0">
                <a:effectLst/>
                <a:latin typeface="Calibri" panose="020F0502020204030204" pitchFamily="34" charset="0"/>
                <a:ea typeface="Calibri" panose="020F0502020204030204" pitchFamily="34" charset="0"/>
                <a:cs typeface="Calibri" panose="020F0502020204030204" pitchFamily="34" charset="0"/>
              </a:rPr>
              <a:t>: Sumerian Music&gt;, &lt;</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dirty="0">
                <a:effectLst/>
                <a:latin typeface="Calibri" panose="020F0502020204030204" pitchFamily="34" charset="0"/>
                <a:ea typeface="Calibri" panose="020F0502020204030204" pitchFamily="34" charset="0"/>
                <a:cs typeface="Calibri" panose="020F0502020204030204" pitchFamily="34" charset="0"/>
              </a:rPr>
              <a:t>: Century Media Records&gt;, &lt;</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dirty="0">
                <a:effectLst/>
                <a:latin typeface="Calibri" panose="020F0502020204030204" pitchFamily="34" charset="0"/>
                <a:ea typeface="Calibri" panose="020F0502020204030204" pitchFamily="34" charset="0"/>
                <a:cs typeface="Calibri" panose="020F0502020204030204" pitchFamily="34" charset="0"/>
              </a:rPr>
              <a:t>: </a:t>
            </a:r>
            <a:r>
              <a:rPr lang="en-AU" sz="1800" dirty="0" err="1">
                <a:effectLst/>
                <a:latin typeface="Calibri" panose="020F0502020204030204" pitchFamily="34" charset="0"/>
                <a:ea typeface="Calibri" panose="020F0502020204030204" pitchFamily="34" charset="0"/>
                <a:cs typeface="Calibri" panose="020F0502020204030204" pitchFamily="34" charset="0"/>
              </a:rPr>
              <a:t>Kscope</a:t>
            </a:r>
            <a:r>
              <a:rPr lang="en-AU" sz="1800" dirty="0">
                <a:effectLst/>
                <a:latin typeface="Calibri" panose="020F0502020204030204" pitchFamily="34" charset="0"/>
                <a:ea typeface="Calibri" panose="020F0502020204030204" pitchFamily="34" charset="0"/>
                <a:cs typeface="Calibri" panose="020F0502020204030204" pitchFamily="34" charset="0"/>
              </a:rPr>
              <a:t>&gt;]&gt;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773237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r>
              <a:rPr lang="en-AU" sz="1800" b="1" dirty="0">
                <a:effectLst/>
                <a:latin typeface="Calibri" panose="020F0502020204030204" pitchFamily="34" charset="0"/>
                <a:ea typeface="Calibri" panose="020F0502020204030204" pitchFamily="34" charset="0"/>
                <a:cs typeface="Calibri" panose="020F0502020204030204" pitchFamily="34" charset="0"/>
              </a:rPr>
              <a:t>Select </a:t>
            </a:r>
            <a:r>
              <a:rPr lang="en-AU" sz="1800" b="1"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b="1" dirty="0">
                <a:effectLst/>
                <a:latin typeface="Calibri" panose="020F0502020204030204" pitchFamily="34" charset="0"/>
                <a:ea typeface="Calibri" panose="020F0502020204030204" pitchFamily="34" charset="0"/>
                <a:cs typeface="Calibri" panose="020F0502020204030204" pitchFamily="34" charset="0"/>
              </a:rPr>
              <a:t> where name equals 'Sumerian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label = </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RecordLabel.objects.filter</a:t>
            </a:r>
            <a:r>
              <a:rPr lang="en-AU" sz="1800" dirty="0">
                <a:effectLst/>
                <a:latin typeface="Calibri" panose="020F0502020204030204" pitchFamily="34" charset="0"/>
                <a:ea typeface="Calibri" panose="020F0502020204030204" pitchFamily="34" charset="0"/>
                <a:cs typeface="Calibri" panose="020F0502020204030204" pitchFamily="34" charset="0"/>
              </a:rPr>
              <a:t>(name='Sumerian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print(label)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&lt;</a:t>
            </a:r>
            <a:r>
              <a:rPr lang="en-AU" sz="1800" dirty="0" err="1">
                <a:effectLst/>
                <a:latin typeface="Calibri" panose="020F0502020204030204" pitchFamily="34" charset="0"/>
                <a:ea typeface="Calibri" panose="020F0502020204030204" pitchFamily="34" charset="0"/>
                <a:cs typeface="Calibri" panose="020F0502020204030204" pitchFamily="34" charset="0"/>
              </a:rPr>
              <a:t>QuerySet</a:t>
            </a:r>
            <a:r>
              <a:rPr lang="en-AU" sz="1800" dirty="0">
                <a:effectLst/>
                <a:latin typeface="Calibri" panose="020F0502020204030204" pitchFamily="34" charset="0"/>
                <a:ea typeface="Calibri" panose="020F0502020204030204" pitchFamily="34" charset="0"/>
                <a:cs typeface="Calibri" panose="020F0502020204030204" pitchFamily="34" charset="0"/>
              </a:rPr>
              <a:t> [&lt;</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dirty="0">
                <a:effectLst/>
                <a:latin typeface="Calibri" panose="020F0502020204030204" pitchFamily="34" charset="0"/>
                <a:ea typeface="Calibri" panose="020F0502020204030204" pitchFamily="34" charset="0"/>
                <a:cs typeface="Calibri" panose="020F0502020204030204" pitchFamily="34" charset="0"/>
              </a:rPr>
              <a:t>: Sumerian Records&gt;]&gt;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b="1" dirty="0">
                <a:effectLst/>
                <a:latin typeface="Calibri" panose="020F0502020204030204" pitchFamily="34" charset="0"/>
                <a:ea typeface="Calibri" panose="020F0502020204030204" pitchFamily="34" charset="0"/>
                <a:cs typeface="Calibri" panose="020F0502020204030204" pitchFamily="34" charset="0"/>
              </a:rPr>
              <a:t>Select </a:t>
            </a:r>
            <a:r>
              <a:rPr lang="en-AU" sz="1800" b="1"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b="1" dirty="0">
                <a:effectLst/>
                <a:latin typeface="Calibri" panose="020F0502020204030204" pitchFamily="34" charset="0"/>
                <a:ea typeface="Calibri" panose="020F0502020204030204" pitchFamily="34" charset="0"/>
                <a:cs typeface="Calibri" panose="020F0502020204030204" pitchFamily="34" charset="0"/>
              </a:rPr>
              <a:t> where name is not 'Sumerian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labels = </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RecordLabel.objects.exclude</a:t>
            </a:r>
            <a:r>
              <a:rPr lang="en-AU" sz="1800" dirty="0">
                <a:effectLst/>
                <a:latin typeface="Calibri" panose="020F0502020204030204" pitchFamily="34" charset="0"/>
                <a:ea typeface="Calibri" panose="020F0502020204030204" pitchFamily="34" charset="0"/>
                <a:cs typeface="Calibri" panose="020F0502020204030204" pitchFamily="34" charset="0"/>
              </a:rPr>
              <a:t>(name='Sumerian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print(labels)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&lt;</a:t>
            </a:r>
            <a:r>
              <a:rPr lang="en-AU" sz="1800" dirty="0" err="1">
                <a:effectLst/>
                <a:latin typeface="Calibri" panose="020F0502020204030204" pitchFamily="34" charset="0"/>
                <a:ea typeface="Calibri" panose="020F0502020204030204" pitchFamily="34" charset="0"/>
                <a:cs typeface="Calibri" panose="020F0502020204030204" pitchFamily="34" charset="0"/>
              </a:rPr>
              <a:t>QuerySet</a:t>
            </a:r>
            <a:r>
              <a:rPr lang="en-AU" sz="1800" dirty="0">
                <a:effectLst/>
                <a:latin typeface="Calibri" panose="020F0502020204030204" pitchFamily="34" charset="0"/>
                <a:ea typeface="Calibri" panose="020F0502020204030204" pitchFamily="34" charset="0"/>
                <a:cs typeface="Calibri" panose="020F0502020204030204" pitchFamily="34" charset="0"/>
              </a:rPr>
              <a:t> [&lt;</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dirty="0">
                <a:effectLst/>
                <a:latin typeface="Calibri" panose="020F0502020204030204" pitchFamily="34" charset="0"/>
                <a:ea typeface="Calibri" panose="020F0502020204030204" pitchFamily="34" charset="0"/>
                <a:cs typeface="Calibri" panose="020F0502020204030204" pitchFamily="34" charset="0"/>
              </a:rPr>
              <a:t>: Century Media Records&gt;, &lt;</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dirty="0">
                <a:effectLst/>
                <a:latin typeface="Calibri" panose="020F0502020204030204" pitchFamily="34" charset="0"/>
                <a:ea typeface="Calibri" panose="020F0502020204030204" pitchFamily="34" charset="0"/>
                <a:cs typeface="Calibri" panose="020F0502020204030204" pitchFamily="34" charset="0"/>
              </a:rPr>
              <a:t>: </a:t>
            </a:r>
            <a:r>
              <a:rPr lang="en-AU" sz="1800" dirty="0" err="1">
                <a:effectLst/>
                <a:latin typeface="Calibri" panose="020F0502020204030204" pitchFamily="34" charset="0"/>
                <a:ea typeface="Calibri" panose="020F0502020204030204" pitchFamily="34" charset="0"/>
                <a:cs typeface="Calibri" panose="020F0502020204030204" pitchFamily="34" charset="0"/>
              </a:rPr>
              <a:t>Kscope</a:t>
            </a:r>
            <a:r>
              <a:rPr lang="en-AU" sz="1800" dirty="0">
                <a:effectLst/>
                <a:latin typeface="Calibri" panose="020F0502020204030204" pitchFamily="34" charset="0"/>
                <a:ea typeface="Calibri" panose="020F0502020204030204" pitchFamily="34" charset="0"/>
                <a:cs typeface="Calibri" panose="020F0502020204030204" pitchFamily="34" charset="0"/>
              </a:rPr>
              <a:t>&gt;]&gt;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b="1" dirty="0">
                <a:effectLst/>
                <a:latin typeface="Calibri" panose="020F0502020204030204" pitchFamily="34" charset="0"/>
                <a:ea typeface="Calibri" panose="020F0502020204030204" pitchFamily="34" charset="0"/>
                <a:cs typeface="Calibri" panose="020F0502020204030204" pitchFamily="34" charset="0"/>
              </a:rPr>
              <a:t>Select </a:t>
            </a:r>
            <a:r>
              <a:rPr lang="en-AU" sz="1800" b="1"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b="1" dirty="0">
                <a:effectLst/>
                <a:latin typeface="Calibri" panose="020F0502020204030204" pitchFamily="34" charset="0"/>
                <a:ea typeface="Calibri" panose="020F0502020204030204" pitchFamily="34" charset="0"/>
                <a:cs typeface="Calibri" panose="020F0502020204030204" pitchFamily="34" charset="0"/>
              </a:rPr>
              <a:t> where id equals 2:</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label = </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RecordLabel.objects.get</a:t>
            </a:r>
            <a:r>
              <a:rPr lang="en-AU" sz="1800" dirty="0">
                <a:effectLst/>
                <a:latin typeface="Calibri" panose="020F0502020204030204" pitchFamily="34" charset="0"/>
                <a:ea typeface="Calibri" panose="020F0502020204030204" pitchFamily="34" charset="0"/>
                <a:cs typeface="Calibri" panose="020F0502020204030204" pitchFamily="34" charset="0"/>
              </a:rPr>
              <a:t>(id=2)</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print(label)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Century Media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b="1" dirty="0">
                <a:effectLst/>
                <a:latin typeface="Calibri" panose="020F0502020204030204" pitchFamily="34" charset="0"/>
                <a:ea typeface="Calibri" panose="020F0502020204030204" pitchFamily="34" charset="0"/>
                <a:cs typeface="Calibri" panose="020F0502020204030204" pitchFamily="34" charset="0"/>
              </a:rPr>
              <a:t>Case-sensitive select </a:t>
            </a:r>
            <a:r>
              <a:rPr lang="en-AU" sz="1800" b="1"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b="1" dirty="0">
                <a:effectLst/>
                <a:latin typeface="Calibri" panose="020F0502020204030204" pitchFamily="34" charset="0"/>
                <a:ea typeface="Calibri" panose="020F0502020204030204" pitchFamily="34" charset="0"/>
                <a:cs typeface="Calibri" panose="020F0502020204030204" pitchFamily="34" charset="0"/>
              </a:rPr>
              <a:t> where name is exactly 'Sumerian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python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Copy code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label = </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RecordLabel.objects.get</a:t>
            </a:r>
            <a:r>
              <a:rPr lang="en-AU" sz="1800" dirty="0">
                <a:effectLst/>
                <a:latin typeface="Calibri" panose="020F0502020204030204" pitchFamily="34" charset="0"/>
                <a:ea typeface="Calibri" panose="020F0502020204030204" pitchFamily="34" charset="0"/>
                <a:cs typeface="Calibri" panose="020F0502020204030204" pitchFamily="34" charset="0"/>
              </a:rPr>
              <a:t>(</a:t>
            </a:r>
            <a:r>
              <a:rPr lang="en-AU" sz="1800" dirty="0" err="1">
                <a:effectLst/>
                <a:latin typeface="Calibri" panose="020F0502020204030204" pitchFamily="34" charset="0"/>
                <a:ea typeface="Calibri" panose="020F0502020204030204" pitchFamily="34" charset="0"/>
                <a:cs typeface="Calibri" panose="020F0502020204030204" pitchFamily="34" charset="0"/>
              </a:rPr>
              <a:t>name__exact</a:t>
            </a:r>
            <a:r>
              <a:rPr lang="en-AU" sz="1800" dirty="0">
                <a:effectLst/>
                <a:latin typeface="Calibri" panose="020F0502020204030204" pitchFamily="34" charset="0"/>
                <a:ea typeface="Calibri" panose="020F0502020204030204" pitchFamily="34" charset="0"/>
                <a:cs typeface="Calibri" panose="020F0502020204030204" pitchFamily="34" charset="0"/>
              </a:rPr>
              <a:t>='Sumerian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print(label)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b="1" dirty="0">
                <a:effectLst/>
                <a:latin typeface="Calibri" panose="020F0502020204030204" pitchFamily="34" charset="0"/>
                <a:ea typeface="Calibri" panose="020F0502020204030204" pitchFamily="34" charset="0"/>
                <a:cs typeface="Calibri" panose="020F0502020204030204" pitchFamily="34" charset="0"/>
              </a:rPr>
              <a:t>Case-insensitive select </a:t>
            </a:r>
            <a:r>
              <a:rPr lang="en-AU" sz="1800" b="1"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b="1" dirty="0">
                <a:effectLst/>
                <a:latin typeface="Calibri" panose="020F0502020204030204" pitchFamily="34" charset="0"/>
                <a:ea typeface="Calibri" panose="020F0502020204030204" pitchFamily="34" charset="0"/>
                <a:cs typeface="Calibri" panose="020F0502020204030204" pitchFamily="34" charset="0"/>
              </a:rPr>
              <a:t> where name is '</a:t>
            </a:r>
            <a:r>
              <a:rPr lang="en-AU" sz="1800" b="1" dirty="0" err="1">
                <a:effectLst/>
                <a:latin typeface="Calibri" panose="020F0502020204030204" pitchFamily="34" charset="0"/>
                <a:ea typeface="Calibri" panose="020F0502020204030204" pitchFamily="34" charset="0"/>
                <a:cs typeface="Calibri" panose="020F0502020204030204" pitchFamily="34" charset="0"/>
              </a:rPr>
              <a:t>sumerian</a:t>
            </a:r>
            <a:r>
              <a:rPr lang="en-AU" sz="1800" b="1" dirty="0">
                <a:effectLst/>
                <a:latin typeface="Calibri" panose="020F0502020204030204" pitchFamily="34" charset="0"/>
                <a:ea typeface="Calibri" panose="020F0502020204030204" pitchFamily="34" charset="0"/>
                <a:cs typeface="Calibri" panose="020F0502020204030204" pitchFamily="34" charset="0"/>
              </a:rPr>
              <a:t>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label = </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RecordLabel.objects.get</a:t>
            </a:r>
            <a:r>
              <a:rPr lang="en-AU" sz="1800" dirty="0">
                <a:effectLst/>
                <a:latin typeface="Calibri" panose="020F0502020204030204" pitchFamily="34" charset="0"/>
                <a:ea typeface="Calibri" panose="020F0502020204030204" pitchFamily="34" charset="0"/>
                <a:cs typeface="Calibri" panose="020F0502020204030204" pitchFamily="34" charset="0"/>
              </a:rPr>
              <a:t>(name__</a:t>
            </a:r>
            <a:r>
              <a:rPr lang="en-AU" sz="1800" dirty="0" err="1">
                <a:effectLst/>
                <a:latin typeface="Calibri" panose="020F0502020204030204" pitchFamily="34" charset="0"/>
                <a:ea typeface="Calibri" panose="020F0502020204030204" pitchFamily="34" charset="0"/>
                <a:cs typeface="Calibri" panose="020F0502020204030204" pitchFamily="34" charset="0"/>
              </a:rPr>
              <a:t>iexact</a:t>
            </a:r>
            <a:r>
              <a:rPr lang="en-AU" sz="1800" dirty="0">
                <a:effectLst/>
                <a:latin typeface="Calibri" panose="020F0502020204030204" pitchFamily="34" charset="0"/>
                <a:ea typeface="Calibri" panose="020F0502020204030204" pitchFamily="34" charset="0"/>
                <a:cs typeface="Calibri" panose="020F0502020204030204" pitchFamily="34" charset="0"/>
              </a:rPr>
              <a:t>='</a:t>
            </a:r>
            <a:r>
              <a:rPr lang="en-AU" sz="1800" dirty="0" err="1">
                <a:effectLst/>
                <a:latin typeface="Calibri" panose="020F0502020204030204" pitchFamily="34" charset="0"/>
                <a:ea typeface="Calibri" panose="020F0502020204030204" pitchFamily="34" charset="0"/>
                <a:cs typeface="Calibri" panose="020F0502020204030204" pitchFamily="34" charset="0"/>
              </a:rPr>
              <a:t>sumerian</a:t>
            </a:r>
            <a:r>
              <a:rPr lang="en-AU" sz="1800" dirty="0">
                <a:effectLst/>
                <a:latin typeface="Calibri" panose="020F0502020204030204" pitchFamily="34" charset="0"/>
                <a:ea typeface="Calibri" panose="020F0502020204030204" pitchFamily="34" charset="0"/>
                <a:cs typeface="Calibri" panose="020F0502020204030204" pitchFamily="34" charset="0"/>
              </a:rPr>
              <a:t>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print(label)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b="1" dirty="0">
                <a:effectLst/>
                <a:latin typeface="Calibri" panose="020F0502020204030204" pitchFamily="34" charset="0"/>
                <a:ea typeface="Calibri" panose="020F0502020204030204" pitchFamily="34" charset="0"/>
                <a:cs typeface="Calibri" panose="020F0502020204030204" pitchFamily="34" charset="0"/>
              </a:rPr>
              <a:t>Select </a:t>
            </a:r>
            <a:r>
              <a:rPr lang="en-AU" sz="1800" b="1"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b="1" dirty="0">
                <a:effectLst/>
                <a:latin typeface="Calibri" panose="020F0502020204030204" pitchFamily="34" charset="0"/>
                <a:ea typeface="Calibri" panose="020F0502020204030204" pitchFamily="34" charset="0"/>
                <a:cs typeface="Calibri" panose="020F0502020204030204" pitchFamily="34" charset="0"/>
              </a:rPr>
              <a:t> where name contains 'Records' (case-insensitive):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labels = </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RecordLabel.objects.filter</a:t>
            </a:r>
            <a:r>
              <a:rPr lang="en-AU" sz="1800" dirty="0">
                <a:effectLst/>
                <a:latin typeface="Calibri" panose="020F0502020204030204" pitchFamily="34" charset="0"/>
                <a:ea typeface="Calibri" panose="020F0502020204030204" pitchFamily="34" charset="0"/>
                <a:cs typeface="Calibri" panose="020F0502020204030204" pitchFamily="34" charset="0"/>
              </a:rPr>
              <a:t>(name__</a:t>
            </a:r>
            <a:r>
              <a:rPr lang="en-AU" sz="1800" dirty="0" err="1">
                <a:effectLst/>
                <a:latin typeface="Calibri" panose="020F0502020204030204" pitchFamily="34" charset="0"/>
                <a:ea typeface="Calibri" panose="020F0502020204030204" pitchFamily="34" charset="0"/>
                <a:cs typeface="Calibri" panose="020F0502020204030204" pitchFamily="34" charset="0"/>
              </a:rPr>
              <a:t>icontains</a:t>
            </a:r>
            <a:r>
              <a:rPr lang="en-AU" sz="1800" dirty="0">
                <a:effectLst/>
                <a:latin typeface="Calibri" panose="020F0502020204030204" pitchFamily="34" charset="0"/>
                <a:ea typeface="Calibri" panose="020F0502020204030204" pitchFamily="34" charset="0"/>
                <a:cs typeface="Calibri" panose="020F0502020204030204" pitchFamily="34" charset="0"/>
              </a:rPr>
              <a:t>='Records')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print(labels)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&lt;</a:t>
            </a:r>
            <a:r>
              <a:rPr lang="en-AU" sz="1800" dirty="0" err="1">
                <a:effectLst/>
                <a:latin typeface="Calibri" panose="020F0502020204030204" pitchFamily="34" charset="0"/>
                <a:ea typeface="Calibri" panose="020F0502020204030204" pitchFamily="34" charset="0"/>
                <a:cs typeface="Calibri" panose="020F0502020204030204" pitchFamily="34" charset="0"/>
              </a:rPr>
              <a:t>QuerySet</a:t>
            </a:r>
            <a:r>
              <a:rPr lang="en-AU" sz="1800" dirty="0">
                <a:effectLst/>
                <a:latin typeface="Calibri" panose="020F0502020204030204" pitchFamily="34" charset="0"/>
                <a:ea typeface="Calibri" panose="020F0502020204030204" pitchFamily="34" charset="0"/>
                <a:cs typeface="Calibri" panose="020F0502020204030204" pitchFamily="34" charset="0"/>
              </a:rPr>
              <a:t> [&lt;</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dirty="0">
                <a:effectLst/>
                <a:latin typeface="Calibri" panose="020F0502020204030204" pitchFamily="34" charset="0"/>
                <a:ea typeface="Calibri" panose="020F0502020204030204" pitchFamily="34" charset="0"/>
                <a:cs typeface="Calibri" panose="020F0502020204030204" pitchFamily="34" charset="0"/>
              </a:rPr>
              <a:t>: Sumerian Records&gt;, &lt;</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dirty="0">
                <a:effectLst/>
                <a:latin typeface="Calibri" panose="020F0502020204030204" pitchFamily="34" charset="0"/>
                <a:ea typeface="Calibri" panose="020F0502020204030204" pitchFamily="34" charset="0"/>
                <a:cs typeface="Calibri" panose="020F0502020204030204" pitchFamily="34" charset="0"/>
              </a:rPr>
              <a:t>: Century Media Records&gt;]&gt;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b="1" dirty="0">
                <a:effectLst/>
                <a:latin typeface="Calibri" panose="020F0502020204030204" pitchFamily="34" charset="0"/>
                <a:ea typeface="Calibri" panose="020F0502020204030204" pitchFamily="34" charset="0"/>
                <a:cs typeface="Calibri" panose="020F0502020204030204" pitchFamily="34" charset="0"/>
              </a:rPr>
              <a:t>Lookup that spans relationships (Albums by 'Sumerian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albums = </a:t>
            </a:r>
            <a:r>
              <a:rPr lang="en-AU" sz="1800" dirty="0" err="1">
                <a:effectLst/>
                <a:latin typeface="Calibri" panose="020F0502020204030204" pitchFamily="34" charset="0"/>
                <a:ea typeface="Calibri" panose="020F0502020204030204" pitchFamily="34" charset="0"/>
                <a:cs typeface="Calibri" panose="020F0502020204030204" pitchFamily="34" charset="0"/>
              </a:rPr>
              <a:t>Album.objects.filter</a:t>
            </a:r>
            <a:r>
              <a:rPr lang="en-AU" sz="1800" dirty="0">
                <a:effectLst/>
                <a:latin typeface="Calibri" panose="020F0502020204030204" pitchFamily="34" charset="0"/>
                <a:ea typeface="Calibri" panose="020F0502020204030204" pitchFamily="34" charset="0"/>
                <a:cs typeface="Calibri" panose="020F0502020204030204" pitchFamily="34" charset="0"/>
              </a:rPr>
              <a:t>(</a:t>
            </a:r>
            <a:r>
              <a:rPr lang="en-AU" sz="1800" dirty="0" err="1">
                <a:effectLst/>
                <a:latin typeface="Calibri" panose="020F0502020204030204" pitchFamily="34" charset="0"/>
                <a:ea typeface="Calibri" panose="020F0502020204030204" pitchFamily="34" charset="0"/>
                <a:cs typeface="Calibri" panose="020F0502020204030204" pitchFamily="34" charset="0"/>
              </a:rPr>
              <a:t>label__name</a:t>
            </a:r>
            <a:r>
              <a:rPr lang="en-AU" sz="1800" dirty="0">
                <a:effectLst/>
                <a:latin typeface="Calibri" panose="020F0502020204030204" pitchFamily="34" charset="0"/>
                <a:ea typeface="Calibri" panose="020F0502020204030204" pitchFamily="34" charset="0"/>
                <a:cs typeface="Calibri" panose="020F0502020204030204" pitchFamily="34" charset="0"/>
              </a:rPr>
              <a:t>='Sumerian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print(albums)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&lt;</a:t>
            </a:r>
            <a:r>
              <a:rPr lang="en-AU" sz="1800" dirty="0" err="1">
                <a:effectLst/>
                <a:latin typeface="Calibri" panose="020F0502020204030204" pitchFamily="34" charset="0"/>
                <a:ea typeface="Calibri" panose="020F0502020204030204" pitchFamily="34" charset="0"/>
                <a:cs typeface="Calibri" panose="020F0502020204030204" pitchFamily="34" charset="0"/>
              </a:rPr>
              <a:t>QuerySet</a:t>
            </a:r>
            <a:r>
              <a:rPr lang="en-AU" sz="1800" dirty="0">
                <a:effectLst/>
                <a:latin typeface="Calibri" panose="020F0502020204030204" pitchFamily="34" charset="0"/>
                <a:ea typeface="Calibri" panose="020F0502020204030204" pitchFamily="34" charset="0"/>
                <a:cs typeface="Calibri" panose="020F0502020204030204" pitchFamily="34" charset="0"/>
              </a:rPr>
              <a:t> [&lt;Album: Animals as Leaders&gt;, &lt;Album: Weightless&gt;, ...]&gt;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b="1" dirty="0">
                <a:effectLst/>
                <a:latin typeface="Calibri" panose="020F0502020204030204" pitchFamily="34" charset="0"/>
                <a:ea typeface="Calibri" panose="020F0502020204030204" pitchFamily="34" charset="0"/>
                <a:cs typeface="Calibri" panose="020F0502020204030204" pitchFamily="34" charset="0"/>
              </a:rPr>
              <a:t>Many-to-many lookup (Albums featuring '</a:t>
            </a:r>
            <a:r>
              <a:rPr lang="en-AU" sz="1800" b="1" dirty="0" err="1">
                <a:effectLst/>
                <a:latin typeface="Calibri" panose="020F0502020204030204" pitchFamily="34" charset="0"/>
                <a:ea typeface="Calibri" panose="020F0502020204030204" pitchFamily="34" charset="0"/>
                <a:cs typeface="Calibri" panose="020F0502020204030204" pitchFamily="34" charset="0"/>
              </a:rPr>
              <a:t>Tosin</a:t>
            </a:r>
            <a:r>
              <a:rPr lang="en-AU" sz="1800" b="1" dirty="0">
                <a:effectLst/>
                <a:latin typeface="Calibri" panose="020F0502020204030204" pitchFamily="34" charset="0"/>
                <a:ea typeface="Calibri" panose="020F0502020204030204" pitchFamily="34" charset="0"/>
                <a:cs typeface="Calibri" panose="020F0502020204030204" pitchFamily="34" charset="0"/>
              </a:rPr>
              <a:t> Abasi'):</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albums = </a:t>
            </a:r>
            <a:r>
              <a:rPr lang="en-AU" sz="1800" dirty="0" err="1">
                <a:effectLst/>
                <a:latin typeface="Calibri" panose="020F0502020204030204" pitchFamily="34" charset="0"/>
                <a:ea typeface="Calibri" panose="020F0502020204030204" pitchFamily="34" charset="0"/>
                <a:cs typeface="Calibri" panose="020F0502020204030204" pitchFamily="34" charset="0"/>
              </a:rPr>
              <a:t>Album.objects.filter</a:t>
            </a:r>
            <a:r>
              <a:rPr lang="en-AU" sz="1800" dirty="0">
                <a:effectLst/>
                <a:latin typeface="Calibri" panose="020F0502020204030204" pitchFamily="34" charset="0"/>
                <a:ea typeface="Calibri" panose="020F0502020204030204" pitchFamily="34" charset="0"/>
                <a:cs typeface="Calibri" panose="020F0502020204030204" pitchFamily="34" charset="0"/>
              </a:rPr>
              <a:t>(album_members__</a:t>
            </a:r>
            <a:r>
              <a:rPr lang="en-AU" sz="1800" dirty="0" err="1">
                <a:effectLst/>
                <a:latin typeface="Calibri" panose="020F0502020204030204" pitchFamily="34" charset="0"/>
                <a:ea typeface="Calibri" panose="020F0502020204030204" pitchFamily="34" charset="0"/>
                <a:cs typeface="Calibri" panose="020F0502020204030204" pitchFamily="34" charset="0"/>
              </a:rPr>
              <a:t>first_name</a:t>
            </a:r>
            <a:r>
              <a:rPr lang="en-AU" sz="1800" dirty="0">
                <a:effectLst/>
                <a:latin typeface="Calibri" panose="020F0502020204030204" pitchFamily="34" charset="0"/>
                <a:ea typeface="Calibri" panose="020F0502020204030204" pitchFamily="34" charset="0"/>
                <a:cs typeface="Calibri" panose="020F0502020204030204" pitchFamily="34" charset="0"/>
              </a:rPr>
              <a:t>='</a:t>
            </a:r>
            <a:r>
              <a:rPr lang="en-AU" sz="1800" dirty="0" err="1">
                <a:effectLst/>
                <a:latin typeface="Calibri" panose="020F0502020204030204" pitchFamily="34" charset="0"/>
                <a:ea typeface="Calibri" panose="020F0502020204030204" pitchFamily="34" charset="0"/>
                <a:cs typeface="Calibri" panose="020F0502020204030204" pitchFamily="34" charset="0"/>
              </a:rPr>
              <a:t>Tosin</a:t>
            </a:r>
            <a:r>
              <a:rPr lang="en-AU" sz="1800" dirty="0">
                <a:effectLst/>
                <a:latin typeface="Calibri" panose="020F0502020204030204" pitchFamily="34" charset="0"/>
                <a:ea typeface="Calibri" panose="020F0502020204030204" pitchFamily="34" charset="0"/>
                <a:cs typeface="Calibri" panose="020F0502020204030204" pitchFamily="34" charset="0"/>
              </a:rPr>
              <a: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print(albums)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&lt;</a:t>
            </a:r>
            <a:r>
              <a:rPr lang="en-AU" sz="1800" dirty="0" err="1">
                <a:effectLst/>
                <a:latin typeface="Calibri" panose="020F0502020204030204" pitchFamily="34" charset="0"/>
                <a:ea typeface="Calibri" panose="020F0502020204030204" pitchFamily="34" charset="0"/>
                <a:cs typeface="Calibri" panose="020F0502020204030204" pitchFamily="34" charset="0"/>
              </a:rPr>
              <a:t>QuerySet</a:t>
            </a:r>
            <a:r>
              <a:rPr lang="en-AU" sz="1800" dirty="0">
                <a:effectLst/>
                <a:latin typeface="Calibri" panose="020F0502020204030204" pitchFamily="34" charset="0"/>
                <a:ea typeface="Calibri" panose="020F0502020204030204" pitchFamily="34" charset="0"/>
                <a:cs typeface="Calibri" panose="020F0502020204030204" pitchFamily="34" charset="0"/>
              </a:rPr>
              <a:t> [&lt;Album: Animals as Leaders&gt;, &lt;Album: Weightless&gt;, ...]&gt;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err="1">
                <a:effectLst/>
                <a:latin typeface="Calibri" panose="020F0502020204030204" pitchFamily="34" charset="0"/>
                <a:ea typeface="Calibri" panose="020F0502020204030204" pitchFamily="34" charset="0"/>
                <a:cs typeface="Calibri" panose="020F0502020204030204" pitchFamily="34" charset="0"/>
              </a:rPr>
              <a:t>albums_at_label</a:t>
            </a:r>
            <a:r>
              <a:rPr lang="en-AU" sz="1800" dirty="0">
                <a:effectLst/>
                <a:latin typeface="Calibri" panose="020F0502020204030204" pitchFamily="34" charset="0"/>
                <a:ea typeface="Calibri" panose="020F0502020204030204" pitchFamily="34" charset="0"/>
                <a:cs typeface="Calibri" panose="020F0502020204030204" pitchFamily="34" charset="0"/>
              </a:rPr>
              <a:t> = </a:t>
            </a:r>
            <a:r>
              <a:rPr lang="en-AU" sz="1800" dirty="0" err="1">
                <a:effectLst/>
                <a:latin typeface="Calibri" panose="020F0502020204030204" pitchFamily="34" charset="0"/>
                <a:ea typeface="Calibri" panose="020F0502020204030204" pitchFamily="34" charset="0"/>
                <a:cs typeface="Calibri" panose="020F0502020204030204" pitchFamily="34" charset="0"/>
              </a:rPr>
              <a:t>Album.objects.filter</a:t>
            </a:r>
            <a:r>
              <a:rPr lang="en-AU" sz="1800" dirty="0">
                <a:effectLst/>
                <a:latin typeface="Calibri" panose="020F0502020204030204" pitchFamily="34" charset="0"/>
                <a:ea typeface="Calibri" panose="020F0502020204030204" pitchFamily="34" charset="0"/>
                <a:cs typeface="Calibri" panose="020F0502020204030204" pitchFamily="34" charset="0"/>
              </a:rPr>
              <a:t>(album_members__</a:t>
            </a:r>
            <a:r>
              <a:rPr lang="en-AU" sz="1800" dirty="0" err="1">
                <a:effectLst/>
                <a:latin typeface="Calibri" panose="020F0502020204030204" pitchFamily="34" charset="0"/>
                <a:ea typeface="Calibri" panose="020F0502020204030204" pitchFamily="34" charset="0"/>
                <a:cs typeface="Calibri" panose="020F0502020204030204" pitchFamily="34" charset="0"/>
              </a:rPr>
              <a:t>first_name</a:t>
            </a:r>
            <a:r>
              <a:rPr lang="en-AU" sz="1800" dirty="0">
                <a:effectLst/>
                <a:latin typeface="Calibri" panose="020F0502020204030204" pitchFamily="34" charset="0"/>
                <a:ea typeface="Calibri" panose="020F0502020204030204" pitchFamily="34" charset="0"/>
                <a:cs typeface="Calibri" panose="020F0502020204030204" pitchFamily="34" charset="0"/>
              </a:rPr>
              <a:t>='</a:t>
            </a:r>
            <a:r>
              <a:rPr lang="en-AU" sz="1800" dirty="0" err="1">
                <a:effectLst/>
                <a:latin typeface="Calibri" panose="020F0502020204030204" pitchFamily="34" charset="0"/>
                <a:ea typeface="Calibri" panose="020F0502020204030204" pitchFamily="34" charset="0"/>
                <a:cs typeface="Calibri" panose="020F0502020204030204" pitchFamily="34" charset="0"/>
              </a:rPr>
              <a:t>Tosin</a:t>
            </a:r>
            <a:r>
              <a:rPr lang="en-AU" sz="1800" dirty="0">
                <a:effectLst/>
                <a:latin typeface="Calibri" panose="020F0502020204030204" pitchFamily="34" charset="0"/>
                <a:ea typeface="Calibri" panose="020F0502020204030204" pitchFamily="34" charset="0"/>
                <a:cs typeface="Calibri" panose="020F0502020204030204" pitchFamily="34" charset="0"/>
              </a:rPr>
              <a:t>', </a:t>
            </a:r>
            <a:r>
              <a:rPr lang="en-AU" sz="1800" dirty="0" err="1">
                <a:effectLst/>
                <a:latin typeface="Calibri" panose="020F0502020204030204" pitchFamily="34" charset="0"/>
                <a:ea typeface="Calibri" panose="020F0502020204030204" pitchFamily="34" charset="0"/>
                <a:cs typeface="Calibri" panose="020F0502020204030204" pitchFamily="34" charset="0"/>
              </a:rPr>
              <a:t>label__name</a:t>
            </a:r>
            <a:r>
              <a:rPr lang="en-AU" sz="1800" dirty="0">
                <a:effectLst/>
                <a:latin typeface="Calibri" panose="020F0502020204030204" pitchFamily="34" charset="0"/>
                <a:ea typeface="Calibri" panose="020F0502020204030204" pitchFamily="34" charset="0"/>
                <a:cs typeface="Calibri" panose="020F0502020204030204" pitchFamily="34" charset="0"/>
              </a:rPr>
              <a:t>='Sumerian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a:t>
            </a:r>
            <a:r>
              <a:rPr lang="en-AU" sz="1800" dirty="0" err="1">
                <a:effectLst/>
                <a:latin typeface="Calibri" panose="020F0502020204030204" pitchFamily="34" charset="0"/>
                <a:ea typeface="Calibri" panose="020F0502020204030204" pitchFamily="34" charset="0"/>
                <a:cs typeface="Calibri" panose="020F0502020204030204" pitchFamily="34" charset="0"/>
              </a:rPr>
              <a:t>albums_at_label</a:t>
            </a:r>
            <a:r>
              <a:rPr lang="en-AU" sz="1800" dirty="0">
                <a:effectLst/>
                <a:latin typeface="Calibri" panose="020F0502020204030204" pitchFamily="34" charset="0"/>
                <a:ea typeface="Calibri" panose="020F0502020204030204" pitchFamily="34" charset="0"/>
                <a:cs typeface="Calibri" panose="020F0502020204030204" pitchFamily="34" charset="0"/>
              </a:rPr>
              <a: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&lt;</a:t>
            </a:r>
            <a:r>
              <a:rPr lang="en-AU" sz="1800" dirty="0" err="1">
                <a:effectLst/>
                <a:latin typeface="Calibri" panose="020F0502020204030204" pitchFamily="34" charset="0"/>
                <a:ea typeface="Calibri" panose="020F0502020204030204" pitchFamily="34" charset="0"/>
                <a:cs typeface="Calibri" panose="020F0502020204030204" pitchFamily="34" charset="0"/>
              </a:rPr>
              <a:t>QuerySet</a:t>
            </a:r>
            <a:r>
              <a:rPr lang="en-AU" sz="1800" dirty="0">
                <a:effectLst/>
                <a:latin typeface="Calibri" panose="020F0502020204030204" pitchFamily="34" charset="0"/>
                <a:ea typeface="Calibri" panose="020F0502020204030204" pitchFamily="34" charset="0"/>
                <a:cs typeface="Calibri" panose="020F0502020204030204" pitchFamily="34" charset="0"/>
              </a:rPr>
              <a:t> [&lt;Album: Animals as Leaders&gt;, &lt;Album: Weightless&gt;, ...]&gt;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b="1" dirty="0">
                <a:effectLst/>
                <a:latin typeface="Calibri" panose="020F0502020204030204" pitchFamily="34" charset="0"/>
                <a:ea typeface="Calibri" panose="020F0502020204030204" pitchFamily="34" charset="0"/>
                <a:cs typeface="Calibri" panose="020F0502020204030204" pitchFamily="34" charset="0"/>
              </a:rPr>
              <a:t>Delete a </a:t>
            </a:r>
            <a:r>
              <a:rPr lang="en-AU" sz="1800" b="1"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b="1" dirty="0">
                <a:effectLst/>
                <a:latin typeface="Calibri" panose="020F0502020204030204" pitchFamily="34" charset="0"/>
                <a:ea typeface="Calibri" panose="020F0502020204030204" pitchFamily="34" charset="0"/>
                <a:cs typeface="Calibri" panose="020F0502020204030204" pitchFamily="34" charset="0"/>
              </a:rPr>
              <a:t> record: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label = </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RecordLabel.objects.get</a:t>
            </a:r>
            <a:r>
              <a:rPr lang="en-AU" sz="1800" dirty="0">
                <a:effectLst/>
                <a:latin typeface="Calibri" panose="020F0502020204030204" pitchFamily="34" charset="0"/>
                <a:ea typeface="Calibri" panose="020F0502020204030204" pitchFamily="34" charset="0"/>
                <a:cs typeface="Calibri" panose="020F0502020204030204" pitchFamily="34" charset="0"/>
              </a:rPr>
              <a:t>(</a:t>
            </a:r>
            <a:r>
              <a:rPr lang="en-AU" sz="1800" dirty="0" err="1">
                <a:effectLst/>
                <a:latin typeface="Calibri" panose="020F0502020204030204" pitchFamily="34" charset="0"/>
                <a:ea typeface="Calibri" panose="020F0502020204030204" pitchFamily="34" charset="0"/>
                <a:cs typeface="Calibri" panose="020F0502020204030204" pitchFamily="34" charset="0"/>
              </a:rPr>
              <a:t>name__exact</a:t>
            </a:r>
            <a:r>
              <a:rPr lang="en-AU" sz="1800" dirty="0">
                <a:effectLst/>
                <a:latin typeface="Calibri" panose="020F0502020204030204" pitchFamily="34" charset="0"/>
                <a:ea typeface="Calibri" panose="020F0502020204030204" pitchFamily="34" charset="0"/>
                <a:cs typeface="Calibri" panose="020F0502020204030204" pitchFamily="34" charset="0"/>
              </a:rPr>
              <a:t>='Sumerian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print(label)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Sumerian Records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err="1">
                <a:effectLst/>
                <a:latin typeface="Calibri" panose="020F0502020204030204" pitchFamily="34" charset="0"/>
                <a:ea typeface="Calibri" panose="020F0502020204030204" pitchFamily="34" charset="0"/>
                <a:cs typeface="Calibri" panose="020F0502020204030204" pitchFamily="34" charset="0"/>
              </a:rPr>
              <a:t>label.delete</a:t>
            </a:r>
            <a:r>
              <a:rPr lang="en-AU" sz="1800" dirty="0">
                <a:effectLst/>
                <a:latin typeface="Calibri" panose="020F0502020204030204" pitchFamily="34" charset="0"/>
                <a:ea typeface="Calibri" panose="020F0502020204030204" pitchFamily="34" charset="0"/>
                <a:cs typeface="Calibri" panose="020F0502020204030204" pitchFamily="34" charset="0"/>
              </a:rPr>
              <a: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b="1" dirty="0">
                <a:effectLst/>
                <a:latin typeface="Calibri" panose="020F0502020204030204" pitchFamily="34" charset="0"/>
                <a:ea typeface="Calibri" panose="020F0502020204030204" pitchFamily="34" charset="0"/>
                <a:cs typeface="Calibri" panose="020F0502020204030204" pitchFamily="34" charset="0"/>
              </a:rPr>
              <a:t>Update a </a:t>
            </a:r>
            <a:r>
              <a:rPr lang="en-AU" sz="1800" b="1"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b="1" dirty="0">
                <a:effectLst/>
                <a:latin typeface="Calibri" panose="020F0502020204030204" pitchFamily="34" charset="0"/>
                <a:ea typeface="Calibri" panose="020F0502020204030204" pitchFamily="34" charset="0"/>
                <a:cs typeface="Calibri" panose="020F0502020204030204" pitchFamily="34" charset="0"/>
              </a:rPr>
              <a:t> record: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record = </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RecordLabel.objects.filter</a:t>
            </a:r>
            <a:r>
              <a:rPr lang="en-AU" sz="1800" dirty="0">
                <a:effectLst/>
                <a:latin typeface="Calibri" panose="020F0502020204030204" pitchFamily="34" charset="0"/>
                <a:ea typeface="Calibri" panose="020F0502020204030204" pitchFamily="34" charset="0"/>
                <a:cs typeface="Calibri" panose="020F0502020204030204" pitchFamily="34" charset="0"/>
              </a:rPr>
              <a:t>(</a:t>
            </a:r>
            <a:r>
              <a:rPr lang="en-AU" sz="1800" dirty="0" err="1">
                <a:effectLst/>
                <a:latin typeface="Calibri" panose="020F0502020204030204" pitchFamily="34" charset="0"/>
                <a:ea typeface="Calibri" panose="020F0502020204030204" pitchFamily="34" charset="0"/>
                <a:cs typeface="Calibri" panose="020F0502020204030204" pitchFamily="34" charset="0"/>
              </a:rPr>
              <a:t>name__exact</a:t>
            </a:r>
            <a:r>
              <a:rPr lang="en-AU" sz="1800" dirty="0">
                <a:effectLst/>
                <a:latin typeface="Calibri" panose="020F0502020204030204" pitchFamily="34" charset="0"/>
                <a:ea typeface="Calibri" panose="020F0502020204030204" pitchFamily="34" charset="0"/>
                <a:cs typeface="Calibri" panose="020F0502020204030204" pitchFamily="34" charset="0"/>
              </a:rPr>
              <a:t>='Sumerian Records').update(name='Sumerian Music')</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print(record)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err="1">
                <a:effectLst/>
                <a:latin typeface="Calibri" panose="020F0502020204030204" pitchFamily="34" charset="0"/>
                <a:ea typeface="Calibri" panose="020F0502020204030204" pitchFamily="34" charset="0"/>
                <a:cs typeface="Calibri" panose="020F0502020204030204" pitchFamily="34" charset="0"/>
              </a:rPr>
              <a:t>all_labels</a:t>
            </a:r>
            <a:r>
              <a:rPr lang="en-AU" sz="1800" dirty="0">
                <a:effectLst/>
                <a:latin typeface="Calibri" panose="020F0502020204030204" pitchFamily="34" charset="0"/>
                <a:ea typeface="Calibri" panose="020F0502020204030204" pitchFamily="34" charset="0"/>
                <a:cs typeface="Calibri" panose="020F0502020204030204" pitchFamily="34" charset="0"/>
              </a:rPr>
              <a:t> = </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RecordLabel.objects.all</a:t>
            </a:r>
            <a:r>
              <a:rPr lang="en-AU" sz="1800" dirty="0">
                <a:effectLst/>
                <a:latin typeface="Calibri" panose="020F0502020204030204" pitchFamily="34" charset="0"/>
                <a:ea typeface="Calibri" panose="020F0502020204030204" pitchFamily="34" charset="0"/>
                <a:cs typeface="Calibri" panose="020F0502020204030204" pitchFamily="34" charset="0"/>
              </a:rPr>
              <a: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print(</a:t>
            </a:r>
            <a:r>
              <a:rPr lang="en-AU" sz="1800" dirty="0" err="1">
                <a:effectLst/>
                <a:latin typeface="Calibri" panose="020F0502020204030204" pitchFamily="34" charset="0"/>
                <a:ea typeface="Calibri" panose="020F0502020204030204" pitchFamily="34" charset="0"/>
                <a:cs typeface="Calibri" panose="020F0502020204030204" pitchFamily="34" charset="0"/>
              </a:rPr>
              <a:t>all_labels</a:t>
            </a:r>
            <a:r>
              <a:rPr lang="en-AU" sz="1800" dirty="0">
                <a:effectLst/>
                <a:latin typeface="Calibri" panose="020F0502020204030204" pitchFamily="34" charset="0"/>
                <a:ea typeface="Calibri" panose="020F0502020204030204" pitchFamily="34" charset="0"/>
                <a:cs typeface="Calibri" panose="020F0502020204030204" pitchFamily="34" charset="0"/>
              </a:rPr>
              <a: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panose="020F0502020204030204" pitchFamily="34" charset="0"/>
                <a:ea typeface="Calibri" panose="020F0502020204030204" pitchFamily="34" charset="0"/>
                <a:cs typeface="Calibri" panose="020F0502020204030204" pitchFamily="34" charset="0"/>
              </a:rPr>
              <a:t># &lt;</a:t>
            </a:r>
            <a:r>
              <a:rPr lang="en-AU" sz="1800" dirty="0" err="1">
                <a:effectLst/>
                <a:latin typeface="Calibri" panose="020F0502020204030204" pitchFamily="34" charset="0"/>
                <a:ea typeface="Calibri" panose="020F0502020204030204" pitchFamily="34" charset="0"/>
                <a:cs typeface="Calibri" panose="020F0502020204030204" pitchFamily="34" charset="0"/>
              </a:rPr>
              <a:t>QuerySet</a:t>
            </a:r>
            <a:r>
              <a:rPr lang="en-AU" sz="1800" dirty="0">
                <a:effectLst/>
                <a:latin typeface="Calibri" panose="020F0502020204030204" pitchFamily="34" charset="0"/>
                <a:ea typeface="Calibri" panose="020F0502020204030204" pitchFamily="34" charset="0"/>
                <a:cs typeface="Calibri" panose="020F0502020204030204" pitchFamily="34" charset="0"/>
              </a:rPr>
              <a:t> [&lt;</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dirty="0">
                <a:effectLst/>
                <a:latin typeface="Calibri" panose="020F0502020204030204" pitchFamily="34" charset="0"/>
                <a:ea typeface="Calibri" panose="020F0502020204030204" pitchFamily="34" charset="0"/>
                <a:cs typeface="Calibri" panose="020F0502020204030204" pitchFamily="34" charset="0"/>
              </a:rPr>
              <a:t>: Sumerian Music&gt;, &lt;</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dirty="0">
                <a:effectLst/>
                <a:latin typeface="Calibri" panose="020F0502020204030204" pitchFamily="34" charset="0"/>
                <a:ea typeface="Calibri" panose="020F0502020204030204" pitchFamily="34" charset="0"/>
                <a:cs typeface="Calibri" panose="020F0502020204030204" pitchFamily="34" charset="0"/>
              </a:rPr>
              <a:t>: Century Media Records&gt;, &lt;</a:t>
            </a:r>
            <a:r>
              <a:rPr lang="en-AU" sz="1800" dirty="0" err="1">
                <a:effectLst/>
                <a:latin typeface="Calibri" panose="020F0502020204030204" pitchFamily="34" charset="0"/>
                <a:ea typeface="Calibri" panose="020F0502020204030204" pitchFamily="34" charset="0"/>
                <a:cs typeface="Calibri" panose="020F0502020204030204" pitchFamily="34" charset="0"/>
              </a:rPr>
              <a:t>RecordLabel</a:t>
            </a:r>
            <a:r>
              <a:rPr lang="en-AU" sz="1800" dirty="0">
                <a:effectLst/>
                <a:latin typeface="Calibri" panose="020F0502020204030204" pitchFamily="34" charset="0"/>
                <a:ea typeface="Calibri" panose="020F0502020204030204" pitchFamily="34" charset="0"/>
                <a:cs typeface="Calibri" panose="020F0502020204030204" pitchFamily="34" charset="0"/>
              </a:rPr>
              <a:t>: </a:t>
            </a:r>
            <a:r>
              <a:rPr lang="en-AU" sz="1800" dirty="0" err="1">
                <a:effectLst/>
                <a:latin typeface="Calibri" panose="020F0502020204030204" pitchFamily="34" charset="0"/>
                <a:ea typeface="Calibri" panose="020F0502020204030204" pitchFamily="34" charset="0"/>
                <a:cs typeface="Calibri" panose="020F0502020204030204" pitchFamily="34" charset="0"/>
              </a:rPr>
              <a:t>Kscope</a:t>
            </a:r>
            <a:r>
              <a:rPr lang="en-AU" sz="1800" dirty="0">
                <a:effectLst/>
                <a:latin typeface="Calibri" panose="020F0502020204030204" pitchFamily="34" charset="0"/>
                <a:ea typeface="Calibri" panose="020F0502020204030204" pitchFamily="34" charset="0"/>
                <a:cs typeface="Calibri" panose="020F0502020204030204" pitchFamily="34" charset="0"/>
              </a:rPr>
              <a:t>&gt;]&gt;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02084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7327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Django Rest Framework (DRF) is a powerful and flexible toolkit for building Web APIs in Django. It abstracts much of the boilerplate code required to create RESTful APIs and offers a range of features to make API development more efficient and maintainable.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Key Features of Django Rest Framework</a:t>
            </a:r>
          </a:p>
          <a:p>
            <a:pPr marL="0" lvl="0" indent="0" algn="l" rtl="0">
              <a:spcBef>
                <a:spcPts val="0"/>
              </a:spcBef>
              <a:spcAft>
                <a:spcPts val="0"/>
              </a:spcAft>
              <a:buNone/>
            </a:pPr>
            <a:r>
              <a:rPr lang="en-US" dirty="0"/>
              <a:t>Serializers:</a:t>
            </a:r>
          </a:p>
          <a:p>
            <a:pPr marL="0" lvl="0" indent="0" algn="l" rtl="0">
              <a:spcBef>
                <a:spcPts val="0"/>
              </a:spcBef>
              <a:spcAft>
                <a:spcPts val="0"/>
              </a:spcAft>
              <a:buNone/>
            </a:pPr>
            <a:r>
              <a:rPr lang="en-US" dirty="0"/>
              <a:t>Convert complex data types, such as </a:t>
            </a:r>
            <a:r>
              <a:rPr lang="en-US" dirty="0" err="1"/>
              <a:t>querysets</a:t>
            </a:r>
            <a:r>
              <a:rPr lang="en-US" dirty="0"/>
              <a:t> and model instances, into native Python data types that can be easily rendered into JSON, XML, or other content types.</a:t>
            </a:r>
          </a:p>
          <a:p>
            <a:pPr marL="0" lvl="0" indent="0" algn="l" rtl="0">
              <a:spcBef>
                <a:spcPts val="0"/>
              </a:spcBef>
              <a:spcAft>
                <a:spcPts val="0"/>
              </a:spcAft>
              <a:buNone/>
            </a:pPr>
            <a:r>
              <a:rPr lang="en-US" dirty="0"/>
              <a:t>Validate incoming data and convert it back into complex types after deserialization.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Views and </a:t>
            </a:r>
            <a:r>
              <a:rPr lang="en-US" dirty="0" err="1"/>
              <a:t>ViewSets</a:t>
            </a:r>
            <a:r>
              <a:rPr lang="en-US" dirty="0"/>
              <a:t>:</a:t>
            </a:r>
          </a:p>
          <a:p>
            <a:pPr marL="0" lvl="0" indent="0" algn="l" rtl="0">
              <a:spcBef>
                <a:spcPts val="0"/>
              </a:spcBef>
              <a:spcAft>
                <a:spcPts val="0"/>
              </a:spcAft>
              <a:buNone/>
            </a:pPr>
            <a:r>
              <a:rPr lang="en-US" dirty="0"/>
              <a:t>Provide a way to define the logic for your API endpoints.</a:t>
            </a:r>
          </a:p>
          <a:p>
            <a:pPr marL="0" lvl="0" indent="0" algn="l" rtl="0">
              <a:spcBef>
                <a:spcPts val="0"/>
              </a:spcBef>
              <a:spcAft>
                <a:spcPts val="0"/>
              </a:spcAft>
              <a:buNone/>
            </a:pPr>
            <a:r>
              <a:rPr lang="en-US" dirty="0" err="1"/>
              <a:t>APIView</a:t>
            </a:r>
            <a:r>
              <a:rPr lang="en-US" dirty="0"/>
              <a:t> provides the base class for all API views.</a:t>
            </a:r>
          </a:p>
          <a:p>
            <a:pPr marL="0" lvl="0" indent="0" algn="l" rtl="0">
              <a:spcBef>
                <a:spcPts val="0"/>
              </a:spcBef>
              <a:spcAft>
                <a:spcPts val="0"/>
              </a:spcAft>
              <a:buNone/>
            </a:pPr>
            <a:r>
              <a:rPr lang="en-US" dirty="0" err="1"/>
              <a:t>ViewSets</a:t>
            </a:r>
            <a:r>
              <a:rPr lang="en-US" dirty="0"/>
              <a:t> offer a way to combine multiple views for a given resource, such as listing, creating, retrieving, updating, and deleting records.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Routers: Automatically create URL confs for your API, making it simpler to define and manage endpoints.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Permissions: Control access to your API at both the object level and the view level.</a:t>
            </a:r>
          </a:p>
          <a:p>
            <a:pPr marL="0" lvl="0" indent="0" algn="l" rtl="0">
              <a:spcBef>
                <a:spcPts val="0"/>
              </a:spcBef>
              <a:spcAft>
                <a:spcPts val="0"/>
              </a:spcAft>
              <a:buNone/>
            </a:pPr>
            <a:r>
              <a:rPr lang="en-US" dirty="0"/>
              <a:t>Built-in permissions include </a:t>
            </a:r>
            <a:r>
              <a:rPr lang="en-US" dirty="0" err="1"/>
              <a:t>IsAuthenticated</a:t>
            </a:r>
            <a:r>
              <a:rPr lang="en-US" dirty="0"/>
              <a:t>, </a:t>
            </a:r>
            <a:r>
              <a:rPr lang="en-US" dirty="0" err="1"/>
              <a:t>IsAdminUser</a:t>
            </a:r>
            <a:r>
              <a:rPr lang="en-US" dirty="0"/>
              <a:t>, </a:t>
            </a:r>
            <a:r>
              <a:rPr lang="en-US" dirty="0" err="1"/>
              <a:t>AllowAny</a:t>
            </a:r>
            <a:r>
              <a:rPr lang="en-US" dirty="0"/>
              <a:t>, etc.</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Authentication: Supports various authentication schemes, such as token-based authentication, session authentication, OAuth, etc.</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Browsable API: Provides a web-based interface for testing your API endpoints interactively.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30048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Django Rest Framework (DRF) does not automatically create files like serializers.py or any other specific code or files in your project. The installation process simply adds the DRF package to your Python environment and makes it available for import in your Django project.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You Need to Do Manually</a:t>
            </a:r>
          </a:p>
          <a:p>
            <a:pPr marL="0" lvl="0" indent="0" algn="l" rtl="0">
              <a:spcBef>
                <a:spcPts val="0"/>
              </a:spcBef>
              <a:spcAft>
                <a:spcPts val="0"/>
              </a:spcAft>
              <a:buNone/>
            </a:pPr>
            <a:r>
              <a:rPr lang="en-US" dirty="0"/>
              <a:t>After installing DRF, you'll need to create the necessary files and structure yourself. Here are the common steps to set up DRF in your project: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Create Serializers:</a:t>
            </a:r>
          </a:p>
          <a:p>
            <a:pPr marL="0" lvl="0" indent="0" algn="l" rtl="0">
              <a:spcBef>
                <a:spcPts val="0"/>
              </a:spcBef>
              <a:spcAft>
                <a:spcPts val="0"/>
              </a:spcAft>
              <a:buNone/>
            </a:pPr>
            <a:r>
              <a:rPr lang="en-US" dirty="0"/>
              <a:t>You will need to create a serializers.py file in your Django app directory where you define your serializers.</a:t>
            </a:r>
          </a:p>
          <a:p>
            <a:pPr marL="0" lvl="0" indent="0" algn="l" rtl="0">
              <a:spcBef>
                <a:spcPts val="0"/>
              </a:spcBef>
              <a:spcAft>
                <a:spcPts val="0"/>
              </a:spcAft>
              <a:buNone/>
            </a:pPr>
            <a:r>
              <a:rPr lang="en-US" dirty="0"/>
              <a:t>Example:</a:t>
            </a:r>
          </a:p>
          <a:p>
            <a:pPr marL="0" lvl="0" indent="0" algn="l" rtl="0">
              <a:spcBef>
                <a:spcPts val="0"/>
              </a:spcBef>
              <a:spcAft>
                <a:spcPts val="0"/>
              </a:spcAft>
              <a:buNone/>
            </a:pPr>
            <a:r>
              <a:rPr lang="en-US" dirty="0"/>
              <a:t># todo_api/serializers.py</a:t>
            </a:r>
          </a:p>
          <a:p>
            <a:pPr marL="0" lvl="0" indent="0" algn="l" rtl="0">
              <a:spcBef>
                <a:spcPts val="0"/>
              </a:spcBef>
              <a:spcAft>
                <a:spcPts val="0"/>
              </a:spcAft>
              <a:buNone/>
            </a:pPr>
            <a:r>
              <a:rPr lang="en-US" dirty="0"/>
              <a:t>from </a:t>
            </a:r>
            <a:r>
              <a:rPr lang="en-US" dirty="0" err="1"/>
              <a:t>rest_framework</a:t>
            </a:r>
            <a:r>
              <a:rPr lang="en-US" dirty="0"/>
              <a:t> import serializers</a:t>
            </a:r>
          </a:p>
          <a:p>
            <a:pPr marL="0" lvl="0" indent="0" algn="l" rtl="0">
              <a:spcBef>
                <a:spcPts val="0"/>
              </a:spcBef>
              <a:spcAft>
                <a:spcPts val="0"/>
              </a:spcAft>
              <a:buNone/>
            </a:pPr>
            <a:r>
              <a:rPr lang="en-US" dirty="0"/>
              <a:t>from .models import Todo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class </a:t>
            </a:r>
            <a:r>
              <a:rPr lang="en-US" dirty="0" err="1"/>
              <a:t>TodoSerializer</a:t>
            </a:r>
            <a:r>
              <a:rPr lang="en-US" dirty="0"/>
              <a:t>(</a:t>
            </a:r>
            <a:r>
              <a:rPr lang="en-US" dirty="0" err="1"/>
              <a:t>serializers.ModelSerializer</a:t>
            </a:r>
            <a:r>
              <a:rPr lang="en-US" dirty="0"/>
              <a:t>):</a:t>
            </a:r>
          </a:p>
          <a:p>
            <a:pPr marL="0" lvl="0" indent="0" algn="l" rtl="0">
              <a:spcBef>
                <a:spcPts val="0"/>
              </a:spcBef>
              <a:spcAft>
                <a:spcPts val="0"/>
              </a:spcAft>
              <a:buNone/>
            </a:pPr>
            <a:r>
              <a:rPr lang="en-US" dirty="0"/>
              <a:t>    class Meta:</a:t>
            </a:r>
          </a:p>
          <a:p>
            <a:pPr marL="0" lvl="0" indent="0" algn="l" rtl="0">
              <a:spcBef>
                <a:spcPts val="0"/>
              </a:spcBef>
              <a:spcAft>
                <a:spcPts val="0"/>
              </a:spcAft>
              <a:buNone/>
            </a:pPr>
            <a:r>
              <a:rPr lang="en-US" dirty="0"/>
              <a:t>        model = Todo</a:t>
            </a:r>
          </a:p>
          <a:p>
            <a:pPr marL="0" lvl="0" indent="0" algn="l" rtl="0">
              <a:spcBef>
                <a:spcPts val="0"/>
              </a:spcBef>
              <a:spcAft>
                <a:spcPts val="0"/>
              </a:spcAft>
              <a:buNone/>
            </a:pPr>
            <a:r>
              <a:rPr lang="en-US" dirty="0"/>
              <a:t>        fields = ['id', 'task', 'completed', 'timestamp', 'updated', 'user']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Create Views: Create or modify your views.py file to include API views using DRF.</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Update URLs: Set up the URL routing in your urls.py files for your app and project.</a:t>
            </a:r>
          </a:p>
          <a:p>
            <a:pPr marL="0" lvl="0" indent="0" algn="l" rtl="0">
              <a:spcBef>
                <a:spcPts val="0"/>
              </a:spcBef>
              <a:spcAft>
                <a:spcPts val="0"/>
              </a:spcAft>
              <a:buNone/>
            </a:pPr>
            <a:r>
              <a:rPr lang="en-US" dirty="0"/>
              <a:t>- Create urls.py in </a:t>
            </a:r>
            <a:r>
              <a:rPr lang="en-US" dirty="0" err="1"/>
              <a:t>main_app</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Configure Settings: Add '</a:t>
            </a:r>
            <a:r>
              <a:rPr lang="en-US" dirty="0" err="1"/>
              <a:t>rest_framework</a:t>
            </a:r>
            <a:r>
              <a:rPr lang="en-US" dirty="0"/>
              <a:t>' to your INSTALLED_APPS in settings.py if you haven't done so.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Testing: You may want to set up tests for your API endpoints using DRF's testing tools.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Summary</a:t>
            </a:r>
          </a:p>
          <a:p>
            <a:pPr marL="0" lvl="0" indent="0" algn="l" rtl="0">
              <a:spcBef>
                <a:spcPts val="0"/>
              </a:spcBef>
              <a:spcAft>
                <a:spcPts val="0"/>
              </a:spcAft>
              <a:buNone/>
            </a:pPr>
            <a:r>
              <a:rPr lang="en-US" dirty="0"/>
              <a:t>While DRF provides many useful features and tools for building APIs, it requires you to manually define serializers, views, and URLs as per your application's needs. The framework facilitates API development but does not automate file or code generation.</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access the CRUD functions through the REST API, open a new tab in your </a:t>
            </a:r>
            <a:r>
              <a:rPr lang="en-US" dirty="0" err="1"/>
              <a:t>Ib</a:t>
            </a:r>
            <a:r>
              <a:rPr lang="en-US" dirty="0"/>
              <a:t> browser and navigate to http://&lt;ip&gt;:8000/&lt;model&gt;/. This will display a list of entries in the model. Access specific entries with http://&lt;ip&gt;:8000/&lt;model&gt;/&lt;id&gt;</a:t>
            </a:r>
            <a:endParaRPr dirty="0"/>
          </a:p>
        </p:txBody>
      </p:sp>
    </p:spTree>
    <p:extLst>
      <p:ext uri="{BB962C8B-B14F-4D97-AF65-F5344CB8AC3E}">
        <p14:creationId xmlns:p14="http://schemas.microsoft.com/office/powerpoint/2010/main" val="2534591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Users permissions in the admin portal pertain to only the admin portal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 want to apply these permissions to the </a:t>
            </a:r>
            <a:r>
              <a:rPr lang="en-US" dirty="0" err="1"/>
              <a:t>api</a:t>
            </a:r>
            <a:r>
              <a:rPr lang="en-US" dirty="0"/>
              <a:t> views you will need to programmatically check the users permissions and write conditional code</a:t>
            </a:r>
          </a:p>
          <a:p>
            <a:pPr marL="0" lvl="0" indent="0" algn="l" rtl="0">
              <a:spcBef>
                <a:spcPts val="0"/>
              </a:spcBef>
              <a:spcAft>
                <a:spcPts val="0"/>
              </a:spcAft>
              <a:buNone/>
            </a:pPr>
            <a:r>
              <a:rPr lang="en-US" dirty="0"/>
              <a:t>For example, the talent agents only have permission to CRUD the Musician model however they can still access the </a:t>
            </a:r>
            <a:r>
              <a:rPr lang="en-US" dirty="0" err="1"/>
              <a:t>RecordLabelListAPIView</a:t>
            </a:r>
            <a:endParaRPr dirty="0"/>
          </a:p>
        </p:txBody>
      </p:sp>
    </p:spTree>
    <p:extLst>
      <p:ext uri="{BB962C8B-B14F-4D97-AF65-F5344CB8AC3E}">
        <p14:creationId xmlns:p14="http://schemas.microsoft.com/office/powerpoint/2010/main" val="219184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Your application API will be a collection of the API endpoints in urls.py that point to API views in view.py.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Difference between regular views and API views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Regular views to return HTML content – return content Using render vs </a:t>
            </a:r>
            <a:r>
              <a:rPr lang="en-US" dirty="0" err="1"/>
              <a:t>http.response</a:t>
            </a: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API views </a:t>
            </a:r>
            <a:r>
              <a:rPr lang="en-US" b="0" dirty="0">
                <a:solidFill>
                  <a:srgbClr val="6A9955"/>
                </a:solidFill>
                <a:effectLst/>
                <a:highlight>
                  <a:srgbClr val="1E1E1E"/>
                </a:highlight>
                <a:latin typeface="Consolas" panose="020B0609020204030204" pitchFamily="49" charset="0"/>
              </a:rPr>
              <a:t>to handle programmatic access to resources – return content using serializer vs </a:t>
            </a:r>
            <a:r>
              <a:rPr lang="en-US" b="0" dirty="0" err="1">
                <a:solidFill>
                  <a:srgbClr val="6A9955"/>
                </a:solidFill>
                <a:effectLst/>
                <a:highlight>
                  <a:srgbClr val="1E1E1E"/>
                </a:highlight>
                <a:latin typeface="Consolas" panose="020B0609020204030204" pitchFamily="49" charset="0"/>
              </a:rPr>
              <a:t>json.response</a:t>
            </a:r>
            <a:endParaRPr lang="en-US" b="0" dirty="0">
              <a:solidFill>
                <a:srgbClr val="D4D4D4"/>
              </a:solidFill>
              <a:effectLst/>
              <a:highlight>
                <a:srgbClr val="1E1E1E"/>
              </a:highlight>
              <a:latin typeface="Consolas" panose="020B0609020204030204" pitchFamily="49" charset="0"/>
            </a:endParaRP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them in conjunction – regular view loads html, provides interactive elements via </a:t>
            </a:r>
            <a:r>
              <a:rPr lang="en-US" dirty="0" err="1"/>
              <a:t>js</a:t>
            </a:r>
            <a:r>
              <a:rPr lang="en-US" dirty="0"/>
              <a:t> that can call </a:t>
            </a:r>
            <a:r>
              <a:rPr lang="en-US" dirty="0" err="1"/>
              <a:t>api</a:t>
            </a:r>
            <a:r>
              <a:rPr lang="en-US" dirty="0"/>
              <a:t> endpoints which point to </a:t>
            </a:r>
            <a:r>
              <a:rPr lang="en-US" dirty="0" err="1"/>
              <a:t>api</a:t>
            </a:r>
            <a:r>
              <a:rPr lang="en-US" dirty="0"/>
              <a:t> views, which provide access to resources, which are then returned to the </a:t>
            </a:r>
            <a:r>
              <a:rPr lang="en-US" dirty="0" err="1"/>
              <a:t>js</a:t>
            </a:r>
            <a:r>
              <a:rPr lang="en-US" dirty="0"/>
              <a:t> via serializer (usually </a:t>
            </a:r>
            <a:r>
              <a:rPr lang="en-US" dirty="0" err="1"/>
              <a:t>json</a:t>
            </a:r>
            <a:r>
              <a:rPr lang="en-US" dirty="0"/>
              <a:t>), which then processes the response as needed, and displays it on the HTML page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Django directories – expects </a:t>
            </a:r>
            <a:r>
              <a:rPr lang="en-US" dirty="0" err="1"/>
              <a:t>htmls</a:t>
            </a:r>
            <a:r>
              <a:rPr lang="en-US" dirty="0"/>
              <a:t> to be in </a:t>
            </a:r>
            <a:r>
              <a:rPr lang="en-US" dirty="0" err="1"/>
              <a:t>main_app</a:t>
            </a:r>
            <a:r>
              <a:rPr lang="en-US" dirty="0"/>
              <a:t>/templates/&lt;best to use another folder here to distinguish the contents of this ‘templates’  </a:t>
            </a:r>
            <a:r>
              <a:rPr lang="en-US" dirty="0" err="1"/>
              <a:t>dir</a:t>
            </a:r>
            <a:r>
              <a:rPr lang="en-US" dirty="0"/>
              <a:t> from other apps&gt;/</a:t>
            </a:r>
          </a:p>
          <a:p>
            <a:pPr marL="0" lvl="0" indent="0" algn="l" rtl="0">
              <a:spcBef>
                <a:spcPts val="0"/>
              </a:spcBef>
              <a:spcAft>
                <a:spcPts val="0"/>
              </a:spcAft>
              <a:buNone/>
            </a:pPr>
            <a:r>
              <a:rPr lang="en-US" dirty="0"/>
              <a:t>Expects </a:t>
            </a:r>
            <a:r>
              <a:rPr lang="en-US" dirty="0" err="1"/>
              <a:t>js</a:t>
            </a:r>
            <a:r>
              <a:rPr lang="en-US" dirty="0"/>
              <a:t> and </a:t>
            </a:r>
            <a:r>
              <a:rPr lang="en-US" dirty="0" err="1"/>
              <a:t>css</a:t>
            </a:r>
            <a:r>
              <a:rPr lang="en-US" dirty="0"/>
              <a:t> to be in </a:t>
            </a:r>
            <a:r>
              <a:rPr lang="en-US" dirty="0" err="1"/>
              <a:t>main_app</a:t>
            </a:r>
            <a:r>
              <a:rPr lang="en-US" dirty="0"/>
              <a:t>/static/&lt;same as templates, use another folder to make unique&gt;/</a:t>
            </a:r>
          </a:p>
          <a:p>
            <a:pPr marL="0" lvl="0" indent="0" algn="l" rtl="0">
              <a:spcBef>
                <a:spcPts val="0"/>
              </a:spcBef>
              <a:spcAft>
                <a:spcPts val="0"/>
              </a:spcAft>
              <a:buNone/>
            </a:pPr>
            <a:endParaRPr lang="en-US" dirty="0"/>
          </a:p>
          <a:p>
            <a:r>
              <a:rPr lang="en-AU" b="0" dirty="0">
                <a:solidFill>
                  <a:srgbClr val="569CD6"/>
                </a:solidFill>
                <a:effectLst/>
                <a:highlight>
                  <a:srgbClr val="1E1E1E"/>
                </a:highlight>
                <a:latin typeface="Consolas" panose="020B0609020204030204" pitchFamily="49" charset="0"/>
              </a:rPr>
              <a:t>{% </a:t>
            </a:r>
            <a:r>
              <a:rPr lang="en-AU" b="0" dirty="0">
                <a:solidFill>
                  <a:srgbClr val="C586C0"/>
                </a:solidFill>
                <a:effectLst/>
                <a:highlight>
                  <a:srgbClr val="1E1E1E"/>
                </a:highlight>
                <a:latin typeface="Consolas" panose="020B0609020204030204" pitchFamily="49" charset="0"/>
              </a:rPr>
              <a:t>load</a:t>
            </a:r>
            <a:r>
              <a:rPr lang="en-AU" b="0" dirty="0">
                <a:solidFill>
                  <a:srgbClr val="569CD6"/>
                </a:solidFill>
                <a:effectLst/>
                <a:highlight>
                  <a:srgbClr val="1E1E1E"/>
                </a:highlight>
                <a:latin typeface="Consolas" panose="020B0609020204030204" pitchFamily="49" charset="0"/>
              </a:rPr>
              <a:t> static %}</a:t>
            </a:r>
            <a:r>
              <a:rPr lang="en-AU" b="0" dirty="0">
                <a:solidFill>
                  <a:srgbClr val="D4D4D4"/>
                </a:solidFill>
                <a:effectLst/>
                <a:highlight>
                  <a:srgbClr val="1E1E1E"/>
                </a:highlight>
                <a:latin typeface="Consolas" panose="020B0609020204030204" pitchFamily="49" charset="0"/>
              </a:rPr>
              <a:t> </a:t>
            </a:r>
            <a:r>
              <a:rPr lang="en-AU" b="0" dirty="0">
                <a:solidFill>
                  <a:srgbClr val="6A9955"/>
                </a:solidFill>
                <a:effectLst/>
                <a:highlight>
                  <a:srgbClr val="1E1E1E"/>
                </a:highlight>
                <a:latin typeface="Consolas" panose="020B0609020204030204" pitchFamily="49" charset="0"/>
              </a:rPr>
              <a:t>&lt;!-- Loads Django default location for static files such as </a:t>
            </a:r>
            <a:r>
              <a:rPr lang="en-AU" b="0" dirty="0" err="1">
                <a:solidFill>
                  <a:srgbClr val="6A9955"/>
                </a:solidFill>
                <a:effectLst/>
                <a:highlight>
                  <a:srgbClr val="1E1E1E"/>
                </a:highlight>
                <a:latin typeface="Consolas" panose="020B0609020204030204" pitchFamily="49" charset="0"/>
              </a:rPr>
              <a:t>css</a:t>
            </a:r>
            <a:r>
              <a:rPr lang="en-AU" b="0" dirty="0">
                <a:solidFill>
                  <a:srgbClr val="6A9955"/>
                </a:solidFill>
                <a:effectLst/>
                <a:highlight>
                  <a:srgbClr val="1E1E1E"/>
                </a:highlight>
                <a:latin typeface="Consolas" panose="020B0609020204030204" pitchFamily="49" charset="0"/>
              </a:rPr>
              <a:t>, </a:t>
            </a:r>
            <a:r>
              <a:rPr lang="en-AU" b="0" dirty="0" err="1">
                <a:solidFill>
                  <a:srgbClr val="6A9955"/>
                </a:solidFill>
                <a:effectLst/>
                <a:highlight>
                  <a:srgbClr val="1E1E1E"/>
                </a:highlight>
                <a:latin typeface="Consolas" panose="020B0609020204030204" pitchFamily="49" charset="0"/>
              </a:rPr>
              <a:t>js</a:t>
            </a:r>
            <a:r>
              <a:rPr lang="en-AU" b="0" dirty="0">
                <a:solidFill>
                  <a:srgbClr val="6A9955"/>
                </a:solidFill>
                <a:effectLst/>
                <a:highlight>
                  <a:srgbClr val="1E1E1E"/>
                </a:highlight>
                <a:latin typeface="Consolas" panose="020B0609020204030204" pitchFamily="49" charset="0"/>
              </a:rPr>
              <a:t> and image files (</a:t>
            </a:r>
            <a:r>
              <a:rPr lang="en-AU" b="0" dirty="0" err="1">
                <a:solidFill>
                  <a:srgbClr val="6A9955"/>
                </a:solidFill>
                <a:effectLst/>
                <a:highlight>
                  <a:srgbClr val="1E1E1E"/>
                </a:highlight>
                <a:latin typeface="Consolas" panose="020B0609020204030204" pitchFamily="49" charset="0"/>
              </a:rPr>
              <a:t>main_app</a:t>
            </a:r>
            <a:r>
              <a:rPr lang="en-AU" b="0" dirty="0">
                <a:solidFill>
                  <a:srgbClr val="6A9955"/>
                </a:solidFill>
                <a:effectLst/>
                <a:highlight>
                  <a:srgbClr val="1E1E1E"/>
                </a:highlight>
                <a:latin typeface="Consolas" panose="020B0609020204030204" pitchFamily="49" charset="0"/>
              </a:rPr>
              <a:t>/static) --&gt;</a:t>
            </a:r>
            <a:endParaRPr lang="en-AU" b="0" dirty="0">
              <a:solidFill>
                <a:srgbClr val="D4D4D4"/>
              </a:solidFill>
              <a:effectLst/>
              <a:highlight>
                <a:srgbClr val="1E1E1E"/>
              </a:highlight>
              <a:latin typeface="Consolas" panose="020B0609020204030204" pitchFamily="49" charset="0"/>
            </a:endParaRPr>
          </a:p>
          <a:p>
            <a:r>
              <a:rPr lang="en-AU" b="0" dirty="0">
                <a:solidFill>
                  <a:srgbClr val="D4D4D4"/>
                </a:solidFill>
                <a:effectLst/>
                <a:highlight>
                  <a:srgbClr val="1E1E1E"/>
                </a:highlight>
                <a:latin typeface="Consolas" panose="020B0609020204030204" pitchFamily="49" charset="0"/>
              </a:rPr>
              <a:t>    </a:t>
            </a:r>
            <a:r>
              <a:rPr lang="en-AU" b="0" dirty="0">
                <a:solidFill>
                  <a:srgbClr val="808080"/>
                </a:solidFill>
                <a:effectLst/>
                <a:highlight>
                  <a:srgbClr val="1E1E1E"/>
                </a:highlight>
                <a:latin typeface="Consolas" panose="020B0609020204030204" pitchFamily="49" charset="0"/>
              </a:rPr>
              <a:t>&lt;</a:t>
            </a:r>
            <a:r>
              <a:rPr lang="en-AU" b="0" dirty="0">
                <a:solidFill>
                  <a:srgbClr val="569CD6"/>
                </a:solidFill>
                <a:effectLst/>
                <a:highlight>
                  <a:srgbClr val="1E1E1E"/>
                </a:highlight>
                <a:latin typeface="Consolas" panose="020B0609020204030204" pitchFamily="49" charset="0"/>
              </a:rPr>
              <a:t>link</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rel</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"stylesheet"</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href</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a:t>
            </a:r>
            <a:r>
              <a:rPr lang="en-AU" b="0" dirty="0">
                <a:solidFill>
                  <a:srgbClr val="569CD6"/>
                </a:solidFill>
                <a:effectLst/>
                <a:highlight>
                  <a:srgbClr val="1E1E1E"/>
                </a:highlight>
                <a:latin typeface="Consolas" panose="020B0609020204030204" pitchFamily="49" charset="0"/>
              </a:rPr>
              <a:t>{% static </a:t>
            </a:r>
            <a:r>
              <a:rPr lang="en-AU" b="0" dirty="0">
                <a:solidFill>
                  <a:srgbClr val="CE9178"/>
                </a:solidFill>
                <a:effectLst/>
                <a:highlight>
                  <a:srgbClr val="1E1E1E"/>
                </a:highlight>
                <a:latin typeface="Consolas" panose="020B0609020204030204" pitchFamily="49" charset="0"/>
              </a:rPr>
              <a:t>'</a:t>
            </a:r>
            <a:r>
              <a:rPr lang="en-AU" b="0" dirty="0" err="1">
                <a:solidFill>
                  <a:srgbClr val="CE9178"/>
                </a:solidFill>
                <a:effectLst/>
                <a:highlight>
                  <a:srgbClr val="1E1E1E"/>
                </a:highlight>
                <a:latin typeface="Consolas" panose="020B0609020204030204" pitchFamily="49" charset="0"/>
              </a:rPr>
              <a:t>main_app</a:t>
            </a:r>
            <a:r>
              <a:rPr lang="en-AU" b="0" dirty="0">
                <a:solidFill>
                  <a:srgbClr val="CE9178"/>
                </a:solidFill>
                <a:effectLst/>
                <a:highlight>
                  <a:srgbClr val="1E1E1E"/>
                </a:highlight>
                <a:latin typeface="Consolas" panose="020B0609020204030204" pitchFamily="49" charset="0"/>
              </a:rPr>
              <a:t>/main_app.css'</a:t>
            </a:r>
            <a:r>
              <a:rPr lang="en-AU" b="0" dirty="0">
                <a:solidFill>
                  <a:srgbClr val="569CD6"/>
                </a:solidFill>
                <a:effectLst/>
                <a:highlight>
                  <a:srgbClr val="1E1E1E"/>
                </a:highlight>
                <a:latin typeface="Consolas" panose="020B0609020204030204" pitchFamily="49" charset="0"/>
              </a:rPr>
              <a:t> %}</a:t>
            </a:r>
            <a:r>
              <a:rPr lang="en-AU" b="0" dirty="0">
                <a:solidFill>
                  <a:srgbClr val="CE9178"/>
                </a:solidFill>
                <a:effectLst/>
                <a:highlight>
                  <a:srgbClr val="1E1E1E"/>
                </a:highlight>
                <a:latin typeface="Consolas" panose="020B0609020204030204" pitchFamily="49" charset="0"/>
              </a:rPr>
              <a:t>"</a:t>
            </a:r>
            <a:r>
              <a:rPr lang="en-AU" b="0" dirty="0">
                <a:solidFill>
                  <a:srgbClr val="808080"/>
                </a:solidFill>
                <a:effectLst/>
                <a:highlight>
                  <a:srgbClr val="1E1E1E"/>
                </a:highlight>
                <a:latin typeface="Consolas" panose="020B0609020204030204" pitchFamily="49" charset="0"/>
              </a:rPr>
              <a:t>&gt;</a:t>
            </a:r>
            <a:endParaRPr lang="en-AU" b="0" dirty="0">
              <a:solidFill>
                <a:srgbClr val="D4D4D4"/>
              </a:solidFill>
              <a:effectLst/>
              <a:highlight>
                <a:srgbClr val="1E1E1E"/>
              </a:highlight>
              <a:latin typeface="Consolas" panose="020B0609020204030204" pitchFamily="49" charset="0"/>
            </a:endParaRPr>
          </a:p>
          <a:p>
            <a:r>
              <a:rPr lang="en-AU" b="0" dirty="0">
                <a:solidFill>
                  <a:srgbClr val="D4D4D4"/>
                </a:solidFill>
                <a:effectLst/>
                <a:highlight>
                  <a:srgbClr val="1E1E1E"/>
                </a:highlight>
                <a:latin typeface="Consolas" panose="020B0609020204030204" pitchFamily="49" charset="0"/>
              </a:rPr>
              <a:t>    </a:t>
            </a:r>
            <a:r>
              <a:rPr lang="en-AU" b="0" dirty="0">
                <a:solidFill>
                  <a:srgbClr val="808080"/>
                </a:solidFill>
                <a:effectLst/>
                <a:highlight>
                  <a:srgbClr val="1E1E1E"/>
                </a:highlight>
                <a:latin typeface="Consolas" panose="020B0609020204030204" pitchFamily="49" charset="0"/>
              </a:rPr>
              <a:t>&lt;</a:t>
            </a:r>
            <a:r>
              <a:rPr lang="en-AU" b="0" dirty="0">
                <a:solidFill>
                  <a:srgbClr val="569CD6"/>
                </a:solidFill>
                <a:effectLst/>
                <a:highlight>
                  <a:srgbClr val="1E1E1E"/>
                </a:highlight>
                <a:latin typeface="Consolas" panose="020B0609020204030204" pitchFamily="49" charset="0"/>
              </a:rPr>
              <a:t>script</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src</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a:t>
            </a:r>
            <a:r>
              <a:rPr lang="en-AU" b="0" dirty="0">
                <a:solidFill>
                  <a:srgbClr val="569CD6"/>
                </a:solidFill>
                <a:effectLst/>
                <a:highlight>
                  <a:srgbClr val="1E1E1E"/>
                </a:highlight>
                <a:latin typeface="Consolas" panose="020B0609020204030204" pitchFamily="49" charset="0"/>
              </a:rPr>
              <a:t>{% static </a:t>
            </a:r>
            <a:r>
              <a:rPr lang="en-AU" b="0" dirty="0">
                <a:solidFill>
                  <a:srgbClr val="CE9178"/>
                </a:solidFill>
                <a:effectLst/>
                <a:highlight>
                  <a:srgbClr val="1E1E1E"/>
                </a:highlight>
                <a:latin typeface="Consolas" panose="020B0609020204030204" pitchFamily="49" charset="0"/>
              </a:rPr>
              <a:t>'</a:t>
            </a:r>
            <a:r>
              <a:rPr lang="en-AU" b="0" dirty="0" err="1">
                <a:solidFill>
                  <a:srgbClr val="CE9178"/>
                </a:solidFill>
                <a:effectLst/>
                <a:highlight>
                  <a:srgbClr val="1E1E1E"/>
                </a:highlight>
                <a:latin typeface="Consolas" panose="020B0609020204030204" pitchFamily="49" charset="0"/>
              </a:rPr>
              <a:t>main_app</a:t>
            </a:r>
            <a:r>
              <a:rPr lang="en-AU" b="0" dirty="0">
                <a:solidFill>
                  <a:srgbClr val="CE9178"/>
                </a:solidFill>
                <a:effectLst/>
                <a:highlight>
                  <a:srgbClr val="1E1E1E"/>
                </a:highlight>
                <a:latin typeface="Consolas" panose="020B0609020204030204" pitchFamily="49" charset="0"/>
              </a:rPr>
              <a:t>/main_app.js'</a:t>
            </a:r>
            <a:r>
              <a:rPr lang="en-AU" b="0" dirty="0">
                <a:solidFill>
                  <a:srgbClr val="569CD6"/>
                </a:solidFill>
                <a:effectLst/>
                <a:highlight>
                  <a:srgbClr val="1E1E1E"/>
                </a:highlight>
                <a:latin typeface="Consolas" panose="020B0609020204030204" pitchFamily="49" charset="0"/>
              </a:rPr>
              <a:t> %}</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defer</a:t>
            </a:r>
            <a:r>
              <a:rPr lang="en-AU" b="0" dirty="0">
                <a:solidFill>
                  <a:srgbClr val="808080"/>
                </a:solidFill>
                <a:effectLst/>
                <a:highlight>
                  <a:srgbClr val="1E1E1E"/>
                </a:highlight>
                <a:latin typeface="Consolas" panose="020B0609020204030204" pitchFamily="49" charset="0"/>
              </a:rPr>
              <a:t>&gt;&lt;/</a:t>
            </a:r>
            <a:r>
              <a:rPr lang="en-AU" b="0" dirty="0">
                <a:solidFill>
                  <a:srgbClr val="569CD6"/>
                </a:solidFill>
                <a:effectLst/>
                <a:highlight>
                  <a:srgbClr val="1E1E1E"/>
                </a:highlight>
                <a:latin typeface="Consolas" panose="020B0609020204030204" pitchFamily="49" charset="0"/>
              </a:rPr>
              <a:t>script</a:t>
            </a:r>
            <a:r>
              <a:rPr lang="en-AU" b="0" dirty="0">
                <a:solidFill>
                  <a:srgbClr val="808080"/>
                </a:solidFill>
                <a:effectLst/>
                <a:highlight>
                  <a:srgbClr val="1E1E1E"/>
                </a:highlight>
                <a:latin typeface="Consolas" panose="020B0609020204030204" pitchFamily="49" charset="0"/>
              </a:rPr>
              <a:t>&gt;&lt;/</a:t>
            </a:r>
            <a:r>
              <a:rPr lang="en-AU" b="0" dirty="0">
                <a:solidFill>
                  <a:srgbClr val="569CD6"/>
                </a:solidFill>
                <a:effectLst/>
                <a:highlight>
                  <a:srgbClr val="1E1E1E"/>
                </a:highlight>
                <a:latin typeface="Consolas" panose="020B0609020204030204" pitchFamily="49" charset="0"/>
              </a:rPr>
              <a:t>head</a:t>
            </a:r>
            <a:r>
              <a:rPr lang="en-AU" b="0" dirty="0">
                <a:solidFill>
                  <a:srgbClr val="808080"/>
                </a:solidFill>
                <a:effectLst/>
                <a:highlight>
                  <a:srgbClr val="1E1E1E"/>
                </a:highlight>
                <a:latin typeface="Consolas" panose="020B0609020204030204" pitchFamily="49" charset="0"/>
              </a:rPr>
              <a:t>&gt;</a:t>
            </a:r>
            <a:endParaRPr lang="en-AU" b="0" dirty="0">
              <a:solidFill>
                <a:srgbClr val="D4D4D4"/>
              </a:solidFill>
              <a:effectLst/>
              <a:highlight>
                <a:srgbClr val="1E1E1E"/>
              </a:highlight>
              <a:latin typeface="Consolas" panose="020B0609020204030204" pitchFamily="49" charset="0"/>
            </a:endParaRP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Explain how a front end framework might fit into </a:t>
            </a:r>
            <a:r>
              <a:rPr lang="en-US" dirty="0" err="1"/>
              <a:t>django</a:t>
            </a:r>
            <a:r>
              <a:rPr lang="en-US" dirty="0"/>
              <a:t> such as react</a:t>
            </a:r>
          </a:p>
        </p:txBody>
      </p:sp>
    </p:spTree>
    <p:extLst>
      <p:ext uri="{BB962C8B-B14F-4D97-AF65-F5344CB8AC3E}">
        <p14:creationId xmlns:p14="http://schemas.microsoft.com/office/powerpoint/2010/main" val="478110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No ORM implications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External </a:t>
            </a:r>
            <a:r>
              <a:rPr lang="en-US" dirty="0" err="1"/>
              <a:t>db</a:t>
            </a:r>
            <a:r>
              <a:rPr lang="en-US" dirty="0"/>
              <a:t> connection in code rather than settings.py (comment out database section)</a:t>
            </a:r>
          </a:p>
          <a:p>
            <a:pPr marL="0" lvl="0" indent="0" algn="l" rtl="0">
              <a:spcBef>
                <a:spcPts val="0"/>
              </a:spcBef>
              <a:spcAft>
                <a:spcPts val="0"/>
              </a:spcAft>
              <a:buNone/>
            </a:pPr>
            <a:r>
              <a:rPr lang="en-US" dirty="0"/>
              <a:t>Library required – </a:t>
            </a:r>
            <a:r>
              <a:rPr lang="en-US" dirty="0" err="1"/>
              <a:t>pymongo</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pongo library can provide models?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All the differences from relational </a:t>
            </a:r>
            <a:r>
              <a:rPr lang="en-US" dirty="0" err="1"/>
              <a:t>db</a:t>
            </a:r>
            <a:r>
              <a:rPr lang="en-US" dirty="0"/>
              <a:t> setup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a:t>
            </a:r>
            <a:r>
              <a:rPr lang="en-US" dirty="0" err="1"/>
              <a:t>HttpResponse</a:t>
            </a:r>
            <a:r>
              <a:rPr lang="en-US" dirty="0"/>
              <a:t>, </a:t>
            </a:r>
            <a:r>
              <a:rPr lang="en-US" dirty="0" err="1"/>
              <a:t>JsonResponse</a:t>
            </a:r>
            <a:r>
              <a:rPr lang="en-US" dirty="0"/>
              <a:t> instead of serializer when no models</a:t>
            </a:r>
            <a:endParaRPr dirty="0"/>
          </a:p>
        </p:txBody>
      </p:sp>
    </p:spTree>
    <p:extLst>
      <p:ext uri="{BB962C8B-B14F-4D97-AF65-F5344CB8AC3E}">
        <p14:creationId xmlns:p14="http://schemas.microsoft.com/office/powerpoint/2010/main" val="2939598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158750" indent="0">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How to use the Thunder Client extension in Visual Studio with a DJANGO API, follow these steps:</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Install the Thunder Client extension in Visual Studio. You can do this by opening the Extensions panel, searching for "Thunder Client", and clicking "Install".</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Open the DJANGO API project in Visual Studio and ensure that it is running. You should see the DJANGO API homepage displayed in your browser.</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Open Thunder Client by clicking on the Thunder Client icon in the Visual Studio toolbar.</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Create a new request by clicking the "New Request" button. In the "Request URL" field, enter the URL for the DJANGO API endpoint you want to test. For example, if you want to test the "users" endpoint, you would enter "http://localhost:8000/users/". </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Choose the HTTP method for your request from the dropdown menu (e.g., GET, POST, PUT, DELETE). </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Add any necessary headers or query parameters to your request.</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If you need to send data in the body of your request (e.g., for a POST or PUT request), enter the data in the "Body" field.</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Click the "Send" button to send the request to the DJANGO API. </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The response from the DJANGO API will be displayed in the Thunder Client window. You can view the response headers and body, and use the "Test" button to run tests on the response.</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That's it! With Thunder Client, you can easily test your DJANGO API endpoints and ensure that they are functioning as expected.</a:t>
            </a: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Or use Postman, it does the thing too.</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33704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AU" dirty="0"/>
              <a:t>Yes, Swagger/</a:t>
            </a:r>
            <a:r>
              <a:rPr lang="en-AU" dirty="0" err="1"/>
              <a:t>OpenAPI</a:t>
            </a:r>
            <a:r>
              <a:rPr lang="en-AU" dirty="0"/>
              <a:t> Specification can document an existing Django API. Here's how you can do it:</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a:t>Install the </a:t>
            </a:r>
            <a:r>
              <a:rPr lang="en-AU" dirty="0" err="1"/>
              <a:t>django</a:t>
            </a:r>
            <a:r>
              <a:rPr lang="en-AU" dirty="0"/>
              <a:t>-rest-swagger package in your Django project.</a:t>
            </a:r>
          </a:p>
          <a:p>
            <a:pPr marL="0" lvl="0" indent="0" algn="l" rtl="0">
              <a:spcBef>
                <a:spcPts val="0"/>
              </a:spcBef>
              <a:spcAft>
                <a:spcPts val="0"/>
              </a:spcAft>
              <a:buNone/>
            </a:pPr>
            <a:r>
              <a:rPr lang="en-AU" dirty="0"/>
              <a:t>pip install </a:t>
            </a:r>
            <a:r>
              <a:rPr lang="en-AU" dirty="0" err="1"/>
              <a:t>django</a:t>
            </a:r>
            <a:r>
              <a:rPr lang="en-AU" dirty="0"/>
              <a:t>-rest-swagger</a:t>
            </a:r>
          </a:p>
          <a:p>
            <a:pPr marL="0" lvl="0" indent="0" algn="l" rtl="0">
              <a:spcBef>
                <a:spcPts val="0"/>
              </a:spcBef>
              <a:spcAft>
                <a:spcPts val="0"/>
              </a:spcAft>
              <a:buNone/>
            </a:pPr>
            <a:r>
              <a:rPr lang="en-AU" dirty="0"/>
              <a:t>Add </a:t>
            </a:r>
            <a:r>
              <a:rPr lang="en-AU" dirty="0" err="1"/>
              <a:t>rest_framework_swagger</a:t>
            </a:r>
            <a:r>
              <a:rPr lang="en-AU" dirty="0"/>
              <a:t> to your installed apps in the settings.py file of your Django project.</a:t>
            </a:r>
          </a:p>
          <a:p>
            <a:pPr marL="0" lvl="0" indent="0" algn="l" rtl="0">
              <a:spcBef>
                <a:spcPts val="0"/>
              </a:spcBef>
              <a:spcAft>
                <a:spcPts val="0"/>
              </a:spcAft>
              <a:buNone/>
            </a:pPr>
            <a:r>
              <a:rPr lang="en-AU" dirty="0"/>
              <a:t>INSTALLED_APPS = (</a:t>
            </a:r>
          </a:p>
          <a:p>
            <a:pPr marL="0" lvl="0" indent="0" algn="l" rtl="0">
              <a:spcBef>
                <a:spcPts val="0"/>
              </a:spcBef>
              <a:spcAft>
                <a:spcPts val="0"/>
              </a:spcAft>
              <a:buNone/>
            </a:pPr>
            <a:r>
              <a:rPr lang="en-AU" dirty="0"/>
              <a:t>    ...</a:t>
            </a:r>
          </a:p>
          <a:p>
            <a:pPr marL="0" lvl="0" indent="0" algn="l" rtl="0">
              <a:spcBef>
                <a:spcPts val="0"/>
              </a:spcBef>
              <a:spcAft>
                <a:spcPts val="0"/>
              </a:spcAft>
              <a:buNone/>
            </a:pPr>
            <a:r>
              <a:rPr lang="en-AU" dirty="0"/>
              <a:t>    '</a:t>
            </a:r>
            <a:r>
              <a:rPr lang="en-AU" dirty="0" err="1"/>
              <a:t>rest_framework_swagger</a:t>
            </a:r>
            <a:r>
              <a:rPr lang="en-AU" dirty="0"/>
              <a:t>’,</a:t>
            </a:r>
          </a:p>
          <a:p>
            <a:pPr marL="0" lvl="0" indent="0" algn="l" rtl="0">
              <a:spcBef>
                <a:spcPts val="0"/>
              </a:spcBef>
              <a:spcAft>
                <a:spcPts val="0"/>
              </a:spcAft>
              <a:buNone/>
            </a:pPr>
            <a:r>
              <a:rPr lang="en-AU" dirty="0"/>
              <a:t>)</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a:t>Include the </a:t>
            </a:r>
            <a:r>
              <a:rPr lang="en-AU" dirty="0" err="1"/>
              <a:t>rest_framework_swagger</a:t>
            </a:r>
            <a:r>
              <a:rPr lang="en-AU" dirty="0"/>
              <a:t> URLs in your project's URL configuration.</a:t>
            </a:r>
          </a:p>
          <a:p>
            <a:pPr marL="0" lvl="0" indent="0" algn="l" rtl="0">
              <a:spcBef>
                <a:spcPts val="0"/>
              </a:spcBef>
              <a:spcAft>
                <a:spcPts val="0"/>
              </a:spcAft>
              <a:buNone/>
            </a:pPr>
            <a:r>
              <a:rPr lang="en-AU" dirty="0"/>
              <a:t>from </a:t>
            </a:r>
            <a:r>
              <a:rPr lang="en-AU" dirty="0" err="1"/>
              <a:t>django.conf.urls</a:t>
            </a:r>
            <a:r>
              <a:rPr lang="en-AU" dirty="0"/>
              <a:t> import </a:t>
            </a:r>
            <a:r>
              <a:rPr lang="en-AU" dirty="0" err="1"/>
              <a:t>url</a:t>
            </a:r>
            <a:r>
              <a:rPr lang="en-AU" dirty="0"/>
              <a:t>, include</a:t>
            </a:r>
          </a:p>
          <a:p>
            <a:pPr marL="0" lvl="0" indent="0" algn="l" rtl="0">
              <a:spcBef>
                <a:spcPts val="0"/>
              </a:spcBef>
              <a:spcAft>
                <a:spcPts val="0"/>
              </a:spcAft>
              <a:buNone/>
            </a:pPr>
            <a:r>
              <a:rPr lang="en-AU" dirty="0"/>
              <a:t>from </a:t>
            </a:r>
            <a:r>
              <a:rPr lang="en-AU" dirty="0" err="1"/>
              <a:t>rest_framework_swagger.views</a:t>
            </a:r>
            <a:r>
              <a:rPr lang="en-AU" dirty="0"/>
              <a:t> import </a:t>
            </a:r>
            <a:r>
              <a:rPr lang="en-AU" dirty="0" err="1"/>
              <a:t>get_swagger_view</a:t>
            </a: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r>
              <a:rPr lang="en-AU" dirty="0" err="1"/>
              <a:t>schema_view</a:t>
            </a:r>
            <a:r>
              <a:rPr lang="en-AU" dirty="0"/>
              <a:t> = </a:t>
            </a:r>
            <a:r>
              <a:rPr lang="en-AU" dirty="0" err="1"/>
              <a:t>get_swagger_view</a:t>
            </a:r>
            <a:r>
              <a:rPr lang="en-AU" dirty="0"/>
              <a:t>(title='API Documentation')</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err="1"/>
              <a:t>urlpatterns</a:t>
            </a:r>
            <a:r>
              <a:rPr lang="en-AU" dirty="0"/>
              <a:t> = [</a:t>
            </a:r>
          </a:p>
          <a:p>
            <a:pPr marL="0" lvl="0" indent="0" algn="l" rtl="0">
              <a:spcBef>
                <a:spcPts val="0"/>
              </a:spcBef>
              <a:spcAft>
                <a:spcPts val="0"/>
              </a:spcAft>
              <a:buNone/>
            </a:pPr>
            <a:r>
              <a:rPr lang="en-AU" dirty="0"/>
              <a:t>    ...</a:t>
            </a:r>
          </a:p>
          <a:p>
            <a:pPr marL="0" lvl="0" indent="0" algn="l" rtl="0">
              <a:spcBef>
                <a:spcPts val="0"/>
              </a:spcBef>
              <a:spcAft>
                <a:spcPts val="0"/>
              </a:spcAft>
              <a:buNone/>
            </a:pPr>
            <a:r>
              <a:rPr lang="en-AU" dirty="0"/>
              <a:t>    </a:t>
            </a:r>
            <a:r>
              <a:rPr lang="en-AU" dirty="0" err="1"/>
              <a:t>url</a:t>
            </a:r>
            <a:r>
              <a:rPr lang="en-AU" dirty="0"/>
              <a:t>(</a:t>
            </a:r>
            <a:r>
              <a:rPr lang="en-AU" dirty="0" err="1"/>
              <a:t>r'^docs</a:t>
            </a:r>
            <a:r>
              <a:rPr lang="en-AU" dirty="0"/>
              <a:t>/$', </a:t>
            </a:r>
            <a:r>
              <a:rPr lang="en-AU" dirty="0" err="1"/>
              <a:t>schema_view</a:t>
            </a:r>
            <a:r>
              <a:rPr lang="en-AU" dirty="0"/>
              <a:t>),</a:t>
            </a:r>
          </a:p>
          <a:p>
            <a:pPr marL="0" lvl="0" indent="0" algn="l" rtl="0">
              <a:spcBef>
                <a:spcPts val="0"/>
              </a:spcBef>
              <a:spcAft>
                <a:spcPts val="0"/>
              </a:spcAft>
              <a:buNone/>
            </a:pPr>
            <a:r>
              <a:rPr lang="en-AU" dirty="0"/>
              <a:t>    </a:t>
            </a:r>
            <a:r>
              <a:rPr lang="en-AU" dirty="0" err="1"/>
              <a:t>url</a:t>
            </a:r>
            <a:r>
              <a:rPr lang="en-AU" dirty="0"/>
              <a:t>(r'^</a:t>
            </a:r>
            <a:r>
              <a:rPr lang="en-AU" dirty="0" err="1"/>
              <a:t>api</a:t>
            </a:r>
            <a:r>
              <a:rPr lang="en-AU" dirty="0"/>
              <a:t>/', include('</a:t>
            </a:r>
            <a:r>
              <a:rPr lang="en-AU" dirty="0" err="1"/>
              <a:t>myapi.urls</a:t>
            </a:r>
            <a:r>
              <a:rPr lang="en-AU" dirty="0"/>
              <a:t>')),</a:t>
            </a:r>
          </a:p>
          <a:p>
            <a:pPr marL="0" lvl="0" indent="0" algn="l" rtl="0">
              <a:spcBef>
                <a:spcPts val="0"/>
              </a:spcBef>
              <a:spcAft>
                <a:spcPts val="0"/>
              </a:spcAft>
              <a:buNone/>
            </a:pPr>
            <a:r>
              <a:rPr lang="en-AU" dirty="0"/>
              <a:t>]</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a:t>Run your Django project and go to the /docs/ endpoint in your browser. You should see the Swagger UI where you can explore your API and see the generated documentation.</a:t>
            </a:r>
          </a:p>
          <a:p>
            <a:pPr marL="0" lvl="0" indent="0" algn="l" rtl="0">
              <a:spcBef>
                <a:spcPts val="0"/>
              </a:spcBef>
              <a:spcAft>
                <a:spcPts val="0"/>
              </a:spcAft>
              <a:buNone/>
            </a:pPr>
            <a:r>
              <a:rPr lang="en-AU" dirty="0"/>
              <a:t>Note that </a:t>
            </a:r>
            <a:r>
              <a:rPr lang="en-AU" dirty="0" err="1"/>
              <a:t>django</a:t>
            </a:r>
            <a:r>
              <a:rPr lang="en-AU" dirty="0"/>
              <a:t>-rest-swagger generates Swagger documentation based on the Django REST framework's serializers, views, and routers. If your API is built using other frameworks or libraries, you may need to use a different tool or write the Swagger definition manually.</a:t>
            </a: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STARTING A NEW DJANGO PROJECT</a:t>
            </a:r>
          </a:p>
          <a:p>
            <a:pPr marL="0" lvl="0" indent="0" algn="l" rtl="0">
              <a:spcBef>
                <a:spcPts val="0"/>
              </a:spcBef>
              <a:spcAft>
                <a:spcPts val="0"/>
              </a:spcAft>
              <a:buNone/>
            </a:pPr>
            <a:r>
              <a:rPr lang="en-US" dirty="0"/>
              <a:t>- commands to create project and start server</a:t>
            </a:r>
          </a:p>
          <a:p>
            <a:pPr marL="0" lvl="0" indent="0" algn="l" rtl="0">
              <a:spcBef>
                <a:spcPts val="0"/>
              </a:spcBef>
              <a:spcAft>
                <a:spcPts val="0"/>
              </a:spcAft>
              <a:buNone/>
            </a:pPr>
            <a:r>
              <a:rPr lang="en-US" dirty="0"/>
              <a:t>- what the commands do</a:t>
            </a:r>
          </a:p>
          <a:p>
            <a:pPr marL="0" lvl="0" indent="0" algn="l" rtl="0">
              <a:spcBef>
                <a:spcPts val="0"/>
              </a:spcBef>
              <a:spcAft>
                <a:spcPts val="0"/>
              </a:spcAft>
              <a:buNone/>
            </a:pPr>
            <a:r>
              <a:rPr lang="en-US" dirty="0"/>
              <a:t>- </a:t>
            </a:r>
            <a:r>
              <a:rPr lang="en-US" dirty="0" err="1"/>
              <a:t>django</a:t>
            </a:r>
            <a:r>
              <a:rPr lang="en-US" dirty="0"/>
              <a:t> needs to be running server to access (has built in simple server that would be migrated to Apache/</a:t>
            </a:r>
            <a:r>
              <a:rPr lang="en-US" dirty="0" err="1"/>
              <a:t>nginix</a:t>
            </a:r>
            <a:r>
              <a:rPr lang="en-US" dirty="0"/>
              <a:t> for deployment)</a:t>
            </a:r>
          </a:p>
          <a:p>
            <a:pPr marL="0" lvl="0" indent="0" algn="l" rtl="0">
              <a:spcBef>
                <a:spcPts val="0"/>
              </a:spcBef>
              <a:spcAft>
                <a:spcPts val="0"/>
              </a:spcAft>
              <a:buFontTx/>
              <a:buNone/>
            </a:pPr>
            <a:endParaRPr lang="en-US" dirty="0"/>
          </a:p>
          <a:p>
            <a:pPr marL="158750" indent="0">
              <a:buNone/>
            </a:pPr>
            <a:r>
              <a:rPr lang="en-US" b="1" dirty="0">
                <a:solidFill>
                  <a:srgbClr val="569CD6"/>
                </a:solidFill>
                <a:effectLst/>
                <a:highlight>
                  <a:srgbClr val="1E1E1E"/>
                </a:highlight>
                <a:latin typeface="Consolas" panose="020B0609020204030204" pitchFamily="49" charset="0"/>
              </a:rPr>
              <a:t># Step-by-Step Guide to Starting a Django Project</a:t>
            </a: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1. Set Up the Project Directory</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Create a directory for your project and navigate into it. This directory will hold all your project files.</a:t>
            </a:r>
          </a:p>
          <a:p>
            <a:pPr marL="158750" indent="0">
              <a:buNone/>
            </a:pPr>
            <a:r>
              <a:rPr lang="en-US" b="1" dirty="0">
                <a:solidFill>
                  <a:srgbClr val="569CD6"/>
                </a:solidFill>
                <a:effectLst/>
                <a:highlight>
                  <a:srgbClr val="1E1E1E"/>
                </a:highlight>
                <a:latin typeface="Consolas" panose="020B0609020204030204" pitchFamily="49" charset="0"/>
              </a:rPr>
              <a:t>**Linux/Mac/Windows:**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Open your terminal (Command Prompt on Windows, Terminal on Mac/Linux).</a:t>
            </a:r>
          </a:p>
          <a:p>
            <a:r>
              <a:rPr lang="en-US" b="0" dirty="0" err="1">
                <a:solidFill>
                  <a:srgbClr val="DCDCAA"/>
                </a:solidFill>
                <a:effectLst/>
                <a:highlight>
                  <a:srgbClr val="1E1E1E"/>
                </a:highlight>
                <a:latin typeface="Consolas" panose="020B0609020204030204" pitchFamily="49" charset="0"/>
              </a:rPr>
              <a:t>mkdir</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cd</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2. Create a Python Virtual Environment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A virtual environment isolates your project’s dependencies, ensuring they do not conflict with other projects.</a:t>
            </a:r>
          </a:p>
          <a:p>
            <a:pPr marL="158750" indent="0">
              <a:buNone/>
            </a:pPr>
            <a:r>
              <a:rPr lang="en-US" b="1" dirty="0">
                <a:solidFill>
                  <a:srgbClr val="569CD6"/>
                </a:solidFill>
                <a:effectLst/>
                <a:highlight>
                  <a:srgbClr val="1E1E1E"/>
                </a:highlight>
                <a:latin typeface="Consolas" panose="020B0609020204030204" pitchFamily="49" charset="0"/>
              </a:rPr>
              <a:t>**Linux/Mac:**</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python3</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r>
              <a:rPr lang="en-US" b="0" dirty="0">
                <a:solidFill>
                  <a:srgbClr val="CE9178"/>
                </a:solidFill>
                <a:effectLst/>
                <a:highlight>
                  <a:srgbClr val="1E1E1E"/>
                </a:highlight>
                <a:latin typeface="Consolas" panose="020B0609020204030204" pitchFamily="49" charset="0"/>
              </a:rPr>
              <a:t> (Many modern Linux distributions have started to phase out Python 2, and in some cases, python may now point to python3. However, this behavior can vary by distribution so better to declare it explicitly)</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**Windows:**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3. Activate the Virtual Environment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Activating the virtual environment allows you to use the isolated environment’s Python interpreter and packages.</a:t>
            </a:r>
          </a:p>
          <a:p>
            <a:pPr marL="158750" indent="0">
              <a:buNone/>
            </a:pPr>
            <a:r>
              <a:rPr lang="en-US" b="1" dirty="0">
                <a:solidFill>
                  <a:srgbClr val="569CD6"/>
                </a:solidFill>
                <a:effectLst/>
                <a:highlight>
                  <a:srgbClr val="1E1E1E"/>
                </a:highlight>
                <a:latin typeface="Consolas" panose="020B0609020204030204" pitchFamily="49" charset="0"/>
              </a:rPr>
              <a:t>**Linux/Mac:**</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source</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r>
              <a:rPr lang="en-US" b="0" dirty="0">
                <a:solidFill>
                  <a:srgbClr val="CE9178"/>
                </a:solidFill>
                <a:effectLst/>
                <a:highlight>
                  <a:srgbClr val="1E1E1E"/>
                </a:highlight>
                <a:latin typeface="Consolas" panose="020B0609020204030204" pitchFamily="49" charset="0"/>
              </a:rPr>
              <a:t>/bin/activate</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**Windows:**</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my_project_venv</a:t>
            </a:r>
            <a:r>
              <a:rPr lang="en-US" b="0" dirty="0">
                <a:solidFill>
                  <a:srgbClr val="DCDCAA"/>
                </a:solidFill>
                <a:effectLst/>
                <a:highlight>
                  <a:srgbClr val="1E1E1E"/>
                </a:highlight>
                <a:latin typeface="Consolas" panose="020B0609020204030204" pitchFamily="49" charset="0"/>
              </a:rPr>
              <a:t>\Scripts\activate.bat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To deactivate the virtual environment (all platforms):</a:t>
            </a:r>
          </a:p>
          <a:p>
            <a:r>
              <a:rPr lang="en-US" b="0" dirty="0">
                <a:solidFill>
                  <a:srgbClr val="DCDCAA"/>
                </a:solidFill>
                <a:effectLst/>
                <a:highlight>
                  <a:srgbClr val="1E1E1E"/>
                </a:highlight>
                <a:latin typeface="Consolas" panose="020B0609020204030204" pitchFamily="49" charset="0"/>
              </a:rPr>
              <a:t>deactivate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4. Install Django</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Install Django within the virtual environment. The </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operator ensures compatibility with all 3.1.x versions.</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install</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django</a:t>
            </a:r>
            <a:r>
              <a:rPr lang="en-US" b="0" dirty="0">
                <a:solidFill>
                  <a:srgbClr val="CE9178"/>
                </a:solidFill>
                <a:effectLst/>
                <a:highlight>
                  <a:srgbClr val="1E1E1E"/>
                </a:highlight>
                <a:latin typeface="Consolas" panose="020B0609020204030204" pitchFamily="49" charset="0"/>
              </a:rPr>
              <a:t>~=</a:t>
            </a:r>
            <a:r>
              <a:rPr lang="en-US" b="0" dirty="0">
                <a:solidFill>
                  <a:srgbClr val="B5CEA8"/>
                </a:solidFill>
                <a:effectLst/>
                <a:highlight>
                  <a:srgbClr val="1E1E1E"/>
                </a:highlight>
                <a:latin typeface="Consolas" panose="020B0609020204030204" pitchFamily="49" charset="0"/>
              </a:rPr>
              <a:t>3.1.0</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5. Start a New Django Project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Create a new Django project named </a:t>
            </a:r>
            <a:r>
              <a:rPr lang="en-US" b="0" dirty="0">
                <a:solidFill>
                  <a:srgbClr val="CE9178"/>
                </a:solidFill>
                <a:effectLst/>
                <a:highlight>
                  <a:srgbClr val="1E1E1E"/>
                </a:highlight>
                <a:latin typeface="Consolas" panose="020B0609020204030204" pitchFamily="49" charset="0"/>
              </a:rPr>
              <a:t>`config`</a:t>
            </a:r>
            <a:r>
              <a:rPr lang="en-US" b="0" dirty="0">
                <a:solidFill>
                  <a:srgbClr val="D4D4D4"/>
                </a:solidFill>
                <a:effectLst/>
                <a:highlight>
                  <a:srgbClr val="1E1E1E"/>
                </a:highlight>
                <a:latin typeface="Consolas" panose="020B0609020204030204" pitchFamily="49" charset="0"/>
              </a:rPr>
              <a:t> in the current directory. The period (</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at the end specifies the current directory.</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django</a:t>
            </a:r>
            <a:r>
              <a:rPr lang="en-US" b="0" dirty="0">
                <a:solidFill>
                  <a:srgbClr val="DCDCAA"/>
                </a:solidFill>
                <a:effectLst/>
                <a:highlight>
                  <a:srgbClr val="1E1E1E"/>
                </a:highlight>
                <a:latin typeface="Consolas" panose="020B0609020204030204" pitchFamily="49" charset="0"/>
              </a:rPr>
              <a:t>-admin</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startproject</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config</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6. Create a Django App</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A Django app is a module that handles specific functionality of your project. Create a new app named </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app_name</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startapp</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my_app</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7. Database Migrations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Django uses migrations to propagate changes you make to your models into your database schema.</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**Create and apply migration files:**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These commands generate and apply the migration files based on the changes you made to your models.</a:t>
            </a: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makemigrations</a:t>
            </a:r>
            <a:r>
              <a:rPr lang="en-US" b="0" dirty="0">
                <a:solidFill>
                  <a:srgbClr val="CE9178"/>
                </a:solidFill>
                <a:effectLst/>
                <a:highlight>
                  <a:srgbClr val="1E1E1E"/>
                </a:highlight>
                <a:latin typeface="Consolas" panose="020B0609020204030204" pitchFamily="49" charset="0"/>
              </a:rPr>
              <a:t> (creates db.sqlite3 if not existing)</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migrate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8. Create a Superuser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The superuser account is used to access the Django admin panel, allowing you to manage your application.</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createsuperuser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Follow the prompts to set up the superuser account (username, email, password).</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9. Start the Development Server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Run the Django development server to check if everything is set up correctly.</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runserver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Visit </a:t>
            </a:r>
            <a:r>
              <a:rPr lang="en-US" b="0" dirty="0">
                <a:solidFill>
                  <a:srgbClr val="CE9178"/>
                </a:solidFill>
                <a:effectLst/>
                <a:highlight>
                  <a:srgbClr val="1E1E1E"/>
                </a:highlight>
                <a:latin typeface="Consolas" panose="020B0609020204030204" pitchFamily="49" charset="0"/>
              </a:rPr>
              <a:t>`http://127.0.0.1:8000`</a:t>
            </a:r>
            <a:r>
              <a:rPr lang="en-US" b="0" dirty="0">
                <a:solidFill>
                  <a:srgbClr val="D4D4D4"/>
                </a:solidFill>
                <a:effectLst/>
                <a:highlight>
                  <a:srgbClr val="1E1E1E"/>
                </a:highlight>
                <a:latin typeface="Consolas" panose="020B0609020204030204" pitchFamily="49" charset="0"/>
              </a:rPr>
              <a:t> (or </a:t>
            </a:r>
            <a:r>
              <a:rPr lang="en-US" b="0" dirty="0">
                <a:solidFill>
                  <a:srgbClr val="CE9178"/>
                </a:solidFill>
                <a:effectLst/>
                <a:highlight>
                  <a:srgbClr val="1E1E1E"/>
                </a:highlight>
                <a:latin typeface="Consolas" panose="020B0609020204030204" pitchFamily="49" charset="0"/>
              </a:rPr>
              <a:t>`http://localhost:8000`</a:t>
            </a:r>
            <a:r>
              <a:rPr lang="en-US" b="0" dirty="0">
                <a:solidFill>
                  <a:srgbClr val="D4D4D4"/>
                </a:solidFill>
                <a:effectLst/>
                <a:highlight>
                  <a:srgbClr val="1E1E1E"/>
                </a:highlight>
                <a:latin typeface="Consolas" panose="020B0609020204030204" pitchFamily="49" charset="0"/>
              </a:rPr>
              <a:t>) in your browser to see your project.</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10. Manage Project Dependencies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Creating a </a:t>
            </a:r>
            <a:r>
              <a:rPr lang="en-US" b="0" dirty="0">
                <a:solidFill>
                  <a:srgbClr val="CE9178"/>
                </a:solidFill>
                <a:effectLst/>
                <a:highlight>
                  <a:srgbClr val="1E1E1E"/>
                </a:highlight>
                <a:latin typeface="Consolas" panose="020B0609020204030204" pitchFamily="49" charset="0"/>
              </a:rPr>
              <a:t>`requirements.txt`</a:t>
            </a:r>
            <a:r>
              <a:rPr lang="en-US" b="0" dirty="0">
                <a:solidFill>
                  <a:srgbClr val="D4D4D4"/>
                </a:solidFill>
                <a:effectLst/>
                <a:highlight>
                  <a:srgbClr val="1E1E1E"/>
                </a:highlight>
                <a:latin typeface="Consolas" panose="020B0609020204030204" pitchFamily="49" charset="0"/>
              </a:rPr>
              <a:t> file helps you track your project’s dependencies, making it easier to install them later.</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**Create </a:t>
            </a:r>
            <a:r>
              <a:rPr lang="en-US" b="1" dirty="0">
                <a:solidFill>
                  <a:srgbClr val="CE9178"/>
                </a:solidFill>
                <a:effectLst/>
                <a:highlight>
                  <a:srgbClr val="1E1E1E"/>
                </a:highlight>
                <a:latin typeface="Consolas" panose="020B0609020204030204" pitchFamily="49" charset="0"/>
              </a:rPr>
              <a:t>`requirements.txt`</a:t>
            </a:r>
            <a:r>
              <a:rPr lang="en-US" b="1" dirty="0">
                <a:solidFill>
                  <a:srgbClr val="569CD6"/>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freeze</a:t>
            </a:r>
            <a:r>
              <a:rPr lang="en-US" b="0" dirty="0">
                <a:solidFill>
                  <a:srgbClr val="D4D4D4"/>
                </a:solidFill>
                <a:effectLst/>
                <a:highlight>
                  <a:srgbClr val="1E1E1E"/>
                </a:highlight>
                <a:latin typeface="Consolas" panose="020B0609020204030204" pitchFamily="49" charset="0"/>
              </a:rPr>
              <a:t> &gt; </a:t>
            </a:r>
            <a:r>
              <a:rPr lang="en-US" b="0" dirty="0">
                <a:solidFill>
                  <a:srgbClr val="CE9178"/>
                </a:solidFill>
                <a:effectLst/>
                <a:highlight>
                  <a:srgbClr val="1E1E1E"/>
                </a:highlight>
                <a:latin typeface="Consolas" panose="020B0609020204030204" pitchFamily="49" charset="0"/>
              </a:rPr>
              <a:t>requirements.txt</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**Install dependencies from </a:t>
            </a:r>
            <a:r>
              <a:rPr lang="en-US" b="1" dirty="0">
                <a:solidFill>
                  <a:srgbClr val="CE9178"/>
                </a:solidFill>
                <a:effectLst/>
                <a:highlight>
                  <a:srgbClr val="1E1E1E"/>
                </a:highlight>
                <a:latin typeface="Consolas" panose="020B0609020204030204" pitchFamily="49" charset="0"/>
              </a:rPr>
              <a:t>`requirements.txt`</a:t>
            </a:r>
            <a:r>
              <a:rPr lang="en-US" b="1" dirty="0">
                <a:solidFill>
                  <a:srgbClr val="569CD6"/>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This command installs all the packages listed in the </a:t>
            </a:r>
            <a:r>
              <a:rPr lang="en-US" b="0" dirty="0">
                <a:solidFill>
                  <a:srgbClr val="CE9178"/>
                </a:solidFill>
                <a:effectLst/>
                <a:highlight>
                  <a:srgbClr val="1E1E1E"/>
                </a:highlight>
                <a:latin typeface="Consolas" panose="020B0609020204030204" pitchFamily="49" charset="0"/>
              </a:rPr>
              <a:t>`requirements.txt`</a:t>
            </a:r>
            <a:r>
              <a:rPr lang="en-US" b="0" dirty="0">
                <a:solidFill>
                  <a:srgbClr val="D4D4D4"/>
                </a:solidFill>
                <a:effectLst/>
                <a:highlight>
                  <a:srgbClr val="1E1E1E"/>
                </a:highlight>
                <a:latin typeface="Consolas" panose="020B0609020204030204" pitchFamily="49" charset="0"/>
              </a:rPr>
              <a:t> file.</a:t>
            </a: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install</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-r</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requirements.txt</a:t>
            </a:r>
            <a:endParaRPr lang="en-US" b="0" dirty="0">
              <a:solidFill>
                <a:srgbClr val="D4D4D4"/>
              </a:solidFill>
              <a:effectLst/>
              <a:highlight>
                <a:srgbClr val="1E1E1E"/>
              </a:highlight>
              <a:latin typeface="Consolas" panose="020B0609020204030204" pitchFamily="49" charset="0"/>
            </a:endParaRPr>
          </a:p>
          <a:p>
            <a:pPr marL="158750" indent="0">
              <a:buNone/>
            </a:pPr>
            <a:endParaRPr lang="en-US" b="0" dirty="0">
              <a:solidFill>
                <a:srgbClr val="D4D4D4"/>
              </a:solidFill>
              <a:effectLst/>
              <a:highlight>
                <a:srgbClr val="1E1E1E"/>
              </a:highlight>
              <a:latin typeface="Consolas" panose="020B0609020204030204" pitchFamily="49" charset="0"/>
            </a:endParaRPr>
          </a:p>
          <a:p>
            <a:pPr marL="158750" indent="0">
              <a:buNone/>
            </a:pPr>
            <a:endParaRPr lang="en-US" b="0" dirty="0">
              <a:solidFill>
                <a:srgbClr val="D4D4D4"/>
              </a:solidFill>
              <a:effectLst/>
              <a:highlight>
                <a:srgbClr val="1E1E1E"/>
              </a:highlight>
              <a:latin typeface="Consolas" panose="020B0609020204030204" pitchFamily="49" charset="0"/>
            </a:endParaRPr>
          </a:p>
          <a:p>
            <a:pPr marL="158750" indent="0">
              <a:buNone/>
            </a:pPr>
            <a:endParaRPr lang="en-US" b="0" dirty="0">
              <a:solidFill>
                <a:srgbClr val="D4D4D4"/>
              </a:solidFill>
              <a:effectLst/>
              <a:highlight>
                <a:srgbClr val="1E1E1E"/>
              </a:highlight>
              <a:latin typeface="Consolas" panose="020B0609020204030204" pitchFamily="49" charset="0"/>
            </a:endParaRPr>
          </a:p>
          <a:p>
            <a:pPr marL="0" lvl="0" indent="0" algn="l" rtl="0">
              <a:spcBef>
                <a:spcPts val="0"/>
              </a:spcBef>
              <a:spcAft>
                <a:spcPts val="0"/>
              </a:spcAft>
              <a:buNone/>
            </a:pPr>
            <a:r>
              <a:rPr lang="en-US" dirty="0"/>
              <a:t>ACCESSING AN EXISTING DJANGO PROJECT</a:t>
            </a:r>
          </a:p>
          <a:p>
            <a:pPr marL="0" lvl="0" indent="0" algn="l" rtl="0">
              <a:spcBef>
                <a:spcPts val="0"/>
              </a:spcBef>
              <a:spcAft>
                <a:spcPts val="0"/>
              </a:spcAft>
              <a:buNone/>
            </a:pPr>
            <a:r>
              <a:rPr lang="en-US" dirty="0"/>
              <a:t>to save an </a:t>
            </a:r>
            <a:r>
              <a:rPr lang="en-US" dirty="0" err="1"/>
              <a:t>exisiting</a:t>
            </a:r>
            <a:r>
              <a:rPr lang="en-US" dirty="0"/>
              <a:t> project, ensure you create a new requirements.txt if any dependencies/libraries changed, then push to git</a:t>
            </a:r>
          </a:p>
          <a:p>
            <a:pPr marL="0" lvl="0" indent="0" algn="l" rtl="0">
              <a:spcBef>
                <a:spcPts val="0"/>
              </a:spcBef>
              <a:spcAft>
                <a:spcPts val="0"/>
              </a:spcAft>
              <a:buNone/>
            </a:pPr>
            <a:r>
              <a:rPr lang="en-US" dirty="0"/>
              <a:t>cross platform</a:t>
            </a:r>
          </a:p>
          <a:p>
            <a:pPr marL="0" lvl="0" indent="0" algn="l" rtl="0">
              <a:spcBef>
                <a:spcPts val="0"/>
              </a:spcBef>
              <a:spcAft>
                <a:spcPts val="0"/>
              </a:spcAft>
              <a:buNone/>
            </a:pPr>
            <a:r>
              <a:rPr lang="en-US" dirty="0"/>
              <a:t>clone repo</a:t>
            </a:r>
          </a:p>
          <a:p>
            <a:pPr marL="0" lvl="0" indent="0" algn="l" rtl="0">
              <a:spcBef>
                <a:spcPts val="0"/>
              </a:spcBef>
              <a:spcAft>
                <a:spcPts val="0"/>
              </a:spcAft>
              <a:buNone/>
            </a:pPr>
            <a:r>
              <a:rPr lang="en-US" dirty="0"/>
              <a:t>install python requirement.txt and start the server</a:t>
            </a:r>
          </a:p>
          <a:p>
            <a:pPr marL="158750" indent="0">
              <a:buNone/>
            </a:pP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Running an Existing Django Project on Different Platforms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Running an existing Django project on different platforms (Linux, Mac, Windows) requires similar steps, with some platform-specific commands.</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1. Install Python</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Ensure Python is installed on your machine:</a:t>
            </a:r>
          </a:p>
          <a:p>
            <a:pPr marL="158750" indent="0">
              <a:buNone/>
            </a:pPr>
            <a:r>
              <a:rPr lang="en-US" b="0" dirty="0">
                <a:solidFill>
                  <a:srgbClr val="6796E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Linux: Python is usually pre-installed. Verify by running python3 --version.</a:t>
            </a:r>
          </a:p>
          <a:p>
            <a:pPr marL="158750" indent="0">
              <a:buNone/>
            </a:pPr>
            <a:r>
              <a:rPr lang="en-US" b="0" dirty="0">
                <a:solidFill>
                  <a:srgbClr val="6796E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Mac: Python is usually pre-installed. Verify by running python3 --version.</a:t>
            </a:r>
          </a:p>
          <a:p>
            <a:pPr marL="158750" indent="0">
              <a:buNone/>
            </a:pPr>
            <a:r>
              <a:rPr lang="en-US" b="0" dirty="0">
                <a:solidFill>
                  <a:srgbClr val="6796E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Windows: Download and install the latest version from the official website.</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2. Clone the Project Repository</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Clone your project repository or transfer the project files to your machine.</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git</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clone</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https://github.com/yourusername/yourproject.git</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cd</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yourproject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3. Create and Activate a Virtual Environment</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**Linux/Mac:**</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python3</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source</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CE9178"/>
                </a:solidFill>
                <a:effectLst/>
                <a:highlight>
                  <a:srgbClr val="1E1E1E"/>
                </a:highlight>
                <a:latin typeface="Consolas" panose="020B0609020204030204" pitchFamily="49" charset="0"/>
              </a:rPr>
              <a:t>/bin/activate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**Windows:**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venv</a:t>
            </a:r>
            <a:r>
              <a:rPr lang="en-US" b="0" dirty="0">
                <a:solidFill>
                  <a:srgbClr val="DCDCAA"/>
                </a:solidFill>
                <a:effectLst/>
                <a:highlight>
                  <a:srgbClr val="1E1E1E"/>
                </a:highlight>
                <a:latin typeface="Consolas" panose="020B0609020204030204" pitchFamily="49" charset="0"/>
              </a:rPr>
              <a:t>\Scripts\activate.bat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4. Install Project Dependencies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Install the required packages using </a:t>
            </a:r>
            <a:r>
              <a:rPr lang="en-US" b="0" dirty="0">
                <a:solidFill>
                  <a:srgbClr val="CE9178"/>
                </a:solidFill>
                <a:effectLst/>
                <a:highlight>
                  <a:srgbClr val="1E1E1E"/>
                </a:highlight>
                <a:latin typeface="Consolas" panose="020B0609020204030204" pitchFamily="49" charset="0"/>
              </a:rPr>
              <a:t>`requirements.txt`</a:t>
            </a:r>
            <a:r>
              <a:rPr lang="en-US" b="0" dirty="0">
                <a:solidFill>
                  <a:srgbClr val="D4D4D4"/>
                </a:solidFill>
                <a:effectLst/>
                <a:highlight>
                  <a:srgbClr val="1E1E1E"/>
                </a:highlight>
                <a:latin typeface="Consolas" panose="020B0609020204030204" pitchFamily="49" charset="0"/>
              </a:rPr>
              <a:t>:</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install</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-r</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requirements.txt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5. Run Database Migrations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Apply the migrations to set up your database schema and run the server if testing/managing through browser.</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makemigrations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migrate</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runserver</a:t>
            </a:r>
            <a:endParaRPr lang="en-US" b="0" dirty="0">
              <a:solidFill>
                <a:srgbClr val="D4D4D4"/>
              </a:solidFill>
              <a:effectLst/>
              <a:highlight>
                <a:srgbClr val="1E1E1E"/>
              </a:highlight>
              <a:latin typeface="Consolas" panose="020B0609020204030204" pitchFamily="49" charset="0"/>
            </a:endParaRPr>
          </a:p>
          <a:p>
            <a:pPr marL="158750" indent="0">
              <a:buNone/>
            </a:pPr>
            <a:endParaRPr lang="en-US" b="0" dirty="0">
              <a:solidFill>
                <a:srgbClr val="D4D4D4"/>
              </a:solidFill>
              <a:effectLst/>
              <a:highlight>
                <a:srgbClr val="1E1E1E"/>
              </a:highlight>
              <a:latin typeface="Consolas" panose="020B0609020204030204" pitchFamily="49" charset="0"/>
            </a:endParaRPr>
          </a:p>
          <a:p>
            <a:pPr marL="0" lvl="0" indent="0" algn="l" rtl="0">
              <a:spcBef>
                <a:spcPts val="0"/>
              </a:spcBef>
              <a:spcAft>
                <a:spcPts val="0"/>
              </a:spcAft>
              <a:buFontTx/>
              <a:buNone/>
            </a:pPr>
            <a:endParaRPr lang="en-US" dirty="0"/>
          </a:p>
          <a:p>
            <a:pPr marL="0" lvl="0" indent="0" algn="l" rtl="0">
              <a:spcBef>
                <a:spcPts val="0"/>
              </a:spcBef>
              <a:spcAft>
                <a:spcPts val="0"/>
              </a:spcAft>
              <a:buFontTx/>
              <a:buNone/>
            </a:pPr>
            <a:endParaRPr lang="en-AU" dirty="0"/>
          </a:p>
          <a:p>
            <a:pPr marL="0" lvl="0" indent="0" algn="l" rtl="0">
              <a:spcBef>
                <a:spcPts val="0"/>
              </a:spcBef>
              <a:spcAft>
                <a:spcPts val="0"/>
              </a:spcAft>
              <a:buFontTx/>
              <a:buNone/>
            </a:pPr>
            <a:endParaRPr lang="en-AU" dirty="0"/>
          </a:p>
          <a:p>
            <a:pPr marL="0" lvl="0" indent="0" algn="l" rtl="0">
              <a:spcBef>
                <a:spcPts val="0"/>
              </a:spcBef>
              <a:spcAft>
                <a:spcPts val="0"/>
              </a:spcAft>
              <a:buFontTx/>
              <a:buNone/>
            </a:pPr>
            <a:r>
              <a:rPr lang="en-AU" dirty="0"/>
              <a:t>OPTIONAL STEPS TO INSTALL node.js and expo cli - FOR REACT DEVELOPMENT</a:t>
            </a:r>
          </a:p>
          <a:p>
            <a:pPr marL="171450" lvl="0" indent="-171450" algn="l" rtl="0">
              <a:spcBef>
                <a:spcPts val="0"/>
              </a:spcBef>
              <a:spcAft>
                <a:spcPts val="0"/>
              </a:spcAft>
              <a:buFontTx/>
              <a:buChar char="-"/>
            </a:pPr>
            <a:r>
              <a:rPr lang="en-AU" dirty="0"/>
              <a:t>Install </a:t>
            </a:r>
            <a:r>
              <a:rPr lang="en-AU" dirty="0" err="1"/>
              <a:t>nvm</a:t>
            </a:r>
            <a:r>
              <a:rPr lang="en-AU" dirty="0"/>
              <a:t> (Node Version Manager):</a:t>
            </a:r>
          </a:p>
          <a:p>
            <a:pPr marL="171450" lvl="0" indent="-171450" algn="l" rtl="0">
              <a:spcBef>
                <a:spcPts val="0"/>
              </a:spcBef>
              <a:spcAft>
                <a:spcPts val="0"/>
              </a:spcAft>
              <a:buFontTx/>
              <a:buChar char="-"/>
            </a:pPr>
            <a:r>
              <a:rPr lang="en-AU" dirty="0"/>
              <a:t>&gt; curl -o- https://raw.githubusercontent.com/nvm-sh/nvm/v0.39.5/install.sh | bash</a:t>
            </a:r>
          </a:p>
          <a:p>
            <a:pPr marL="171450" lvl="0" indent="-171450" algn="l" rtl="0">
              <a:spcBef>
                <a:spcPts val="0"/>
              </a:spcBef>
              <a:spcAft>
                <a:spcPts val="0"/>
              </a:spcAft>
              <a:buFontTx/>
              <a:buChar char="-"/>
            </a:pPr>
            <a:r>
              <a:rPr lang="en-AU" dirty="0"/>
              <a:t>Reload your shell configuration:</a:t>
            </a:r>
          </a:p>
          <a:p>
            <a:pPr marL="171450" lvl="0" indent="-171450" algn="l" rtl="0">
              <a:spcBef>
                <a:spcPts val="0"/>
              </a:spcBef>
              <a:spcAft>
                <a:spcPts val="0"/>
              </a:spcAft>
              <a:buFontTx/>
              <a:buChar char="-"/>
            </a:pPr>
            <a:r>
              <a:rPr lang="en-AU" dirty="0"/>
              <a:t>&gt; source ~/.</a:t>
            </a:r>
            <a:r>
              <a:rPr lang="en-AU" dirty="0" err="1"/>
              <a:t>bashrc</a:t>
            </a:r>
            <a:endParaRPr lang="en-AU" dirty="0"/>
          </a:p>
          <a:p>
            <a:pPr marL="171450" lvl="0" indent="-171450" algn="l" rtl="0">
              <a:spcBef>
                <a:spcPts val="0"/>
              </a:spcBef>
              <a:spcAft>
                <a:spcPts val="0"/>
              </a:spcAft>
              <a:buFontTx/>
              <a:buChar char="-"/>
            </a:pPr>
            <a:r>
              <a:rPr lang="en-AU" dirty="0"/>
              <a:t>Install the latest Node.js version with the node version manager:</a:t>
            </a:r>
          </a:p>
          <a:p>
            <a:pPr marL="171450" lvl="0" indent="-171450" algn="l" rtl="0">
              <a:spcBef>
                <a:spcPts val="0"/>
              </a:spcBef>
              <a:spcAft>
                <a:spcPts val="0"/>
              </a:spcAft>
              <a:buFontTx/>
              <a:buChar char="-"/>
            </a:pPr>
            <a:r>
              <a:rPr lang="en-AU" dirty="0"/>
              <a:t>&gt; </a:t>
            </a:r>
            <a:r>
              <a:rPr lang="en-AU" dirty="0" err="1"/>
              <a:t>nvm</a:t>
            </a:r>
            <a:r>
              <a:rPr lang="en-AU" dirty="0"/>
              <a:t> install node</a:t>
            </a:r>
          </a:p>
          <a:p>
            <a:pPr marL="171450" lvl="0" indent="-171450" algn="l" rtl="0">
              <a:spcBef>
                <a:spcPts val="0"/>
              </a:spcBef>
              <a:spcAft>
                <a:spcPts val="0"/>
              </a:spcAft>
              <a:buFontTx/>
              <a:buChar char="-"/>
            </a:pPr>
            <a:r>
              <a:rPr lang="en-AU" dirty="0"/>
              <a:t>Verify Node.js installation:</a:t>
            </a:r>
          </a:p>
          <a:p>
            <a:pPr marL="171450" lvl="0" indent="-171450" algn="l" rtl="0">
              <a:spcBef>
                <a:spcPts val="0"/>
              </a:spcBef>
              <a:spcAft>
                <a:spcPts val="0"/>
              </a:spcAft>
              <a:buFontTx/>
              <a:buChar char="-"/>
            </a:pPr>
            <a:r>
              <a:rPr lang="en-AU" dirty="0"/>
              <a:t>&gt; node -v</a:t>
            </a:r>
          </a:p>
          <a:p>
            <a:pPr marL="171450" lvl="0" indent="-171450" algn="l" rtl="0">
              <a:spcBef>
                <a:spcPts val="0"/>
              </a:spcBef>
              <a:spcAft>
                <a:spcPts val="0"/>
              </a:spcAft>
              <a:buFontTx/>
              <a:buChar char="-"/>
            </a:pPr>
            <a:r>
              <a:rPr lang="en-AU" dirty="0"/>
              <a:t>Install Expo CLI:</a:t>
            </a:r>
          </a:p>
          <a:p>
            <a:pPr marL="171450" lvl="0" indent="-171450" algn="l" rtl="0">
              <a:spcBef>
                <a:spcPts val="0"/>
              </a:spcBef>
              <a:spcAft>
                <a:spcPts val="0"/>
              </a:spcAft>
              <a:buFontTx/>
              <a:buChar char="-"/>
            </a:pPr>
            <a:r>
              <a:rPr lang="en-AU" dirty="0"/>
              <a:t>&gt; </a:t>
            </a:r>
            <a:r>
              <a:rPr lang="en-AU" dirty="0" err="1"/>
              <a:t>npm</a:t>
            </a:r>
            <a:r>
              <a:rPr lang="en-AU" dirty="0"/>
              <a:t> install -g expo-cli</a:t>
            </a:r>
          </a:p>
          <a:p>
            <a:pPr marL="171450" lvl="0" indent="-171450" algn="l" rtl="0">
              <a:spcBef>
                <a:spcPts val="0"/>
              </a:spcBef>
              <a:spcAft>
                <a:spcPts val="0"/>
              </a:spcAft>
              <a:buFontTx/>
              <a:buChar char="-"/>
            </a:pPr>
            <a:r>
              <a:rPr lang="en-AU" dirty="0"/>
              <a:t>Create a new Expo project:</a:t>
            </a:r>
          </a:p>
          <a:p>
            <a:pPr marL="171450" lvl="0" indent="-171450" algn="l" rtl="0">
              <a:spcBef>
                <a:spcPts val="0"/>
              </a:spcBef>
              <a:spcAft>
                <a:spcPts val="0"/>
              </a:spcAft>
              <a:buFontTx/>
              <a:buChar char="-"/>
            </a:pPr>
            <a:r>
              <a:rPr lang="en-AU" dirty="0"/>
              <a:t>&gt; expo </a:t>
            </a:r>
            <a:r>
              <a:rPr lang="en-AU" dirty="0" err="1"/>
              <a:t>init</a:t>
            </a:r>
            <a:r>
              <a:rPr lang="en-AU" dirty="0"/>
              <a:t> project2</a:t>
            </a:r>
          </a:p>
          <a:p>
            <a:pPr marL="171450" lvl="0" indent="-171450" algn="l" rtl="0">
              <a:spcBef>
                <a:spcPts val="0"/>
              </a:spcBef>
              <a:spcAft>
                <a:spcPts val="0"/>
              </a:spcAft>
              <a:buFontTx/>
              <a:buChar char="-"/>
            </a:pPr>
            <a:endParaRPr lang="en-AU" dirty="0"/>
          </a:p>
          <a:p>
            <a:pPr marL="171450" lvl="0" indent="-171450" algn="l" rtl="0">
              <a:spcBef>
                <a:spcPts val="0"/>
              </a:spcBef>
              <a:spcAft>
                <a:spcPts val="0"/>
              </a:spcAft>
              <a:buFontTx/>
              <a:buChar char="-"/>
            </a:pPr>
            <a:endParaRPr lang="en-AU" dirty="0"/>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1675786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72619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27511741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9e673753c8_0_17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9e673753c8_0_1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576280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ENABLE REMOTE CONNECTIONS ON DJANGO SERVER (VM)</a:t>
            </a:r>
          </a:p>
          <a:p>
            <a:pPr marL="0" lvl="0" indent="0" algn="l" rtl="0">
              <a:spcBef>
                <a:spcPts val="0"/>
              </a:spcBef>
              <a:spcAft>
                <a:spcPts val="0"/>
              </a:spcAft>
              <a:buNone/>
            </a:pPr>
            <a:r>
              <a:rPr lang="en-US" dirty="0"/>
              <a:t>Install the OpenSSH server, which is required for remote connections.</a:t>
            </a:r>
          </a:p>
          <a:p>
            <a:pPr marL="0" lvl="0" indent="0" algn="l" rtl="0">
              <a:spcBef>
                <a:spcPts val="0"/>
              </a:spcBef>
              <a:spcAft>
                <a:spcPts val="0"/>
              </a:spcAft>
              <a:buNone/>
            </a:pPr>
            <a:r>
              <a:rPr lang="en-US" dirty="0"/>
              <a:t>&gt; </a:t>
            </a:r>
            <a:r>
              <a:rPr lang="en-US" dirty="0" err="1"/>
              <a:t>sudo</a:t>
            </a:r>
            <a:r>
              <a:rPr lang="en-US" dirty="0"/>
              <a:t> apt install </a:t>
            </a:r>
            <a:r>
              <a:rPr lang="en-US" dirty="0" err="1"/>
              <a:t>openssh</a:t>
            </a:r>
            <a:r>
              <a:rPr lang="en-US" dirty="0"/>
              <a:t>-server</a:t>
            </a:r>
          </a:p>
          <a:p>
            <a:pPr marL="0" lvl="0" indent="0" algn="l" rtl="0">
              <a:spcBef>
                <a:spcPts val="0"/>
              </a:spcBef>
              <a:spcAft>
                <a:spcPts val="0"/>
              </a:spcAft>
              <a:buNone/>
            </a:pPr>
            <a:r>
              <a:rPr lang="en-US" dirty="0"/>
              <a:t>This command will display the IP address (</a:t>
            </a:r>
            <a:r>
              <a:rPr lang="en-US" dirty="0" err="1"/>
              <a:t>eg</a:t>
            </a:r>
            <a:r>
              <a:rPr lang="en-US" dirty="0"/>
              <a:t>: 192.168.0.40)</a:t>
            </a:r>
          </a:p>
          <a:p>
            <a:pPr marL="0" lvl="0" indent="0" algn="l" rtl="0">
              <a:spcBef>
                <a:spcPts val="0"/>
              </a:spcBef>
              <a:spcAft>
                <a:spcPts val="0"/>
              </a:spcAft>
              <a:buNone/>
            </a:pPr>
            <a:r>
              <a:rPr lang="en-US" dirty="0"/>
              <a:t>&gt; </a:t>
            </a:r>
            <a:r>
              <a:rPr lang="en-US" dirty="0" err="1"/>
              <a:t>ip</a:t>
            </a:r>
            <a:r>
              <a:rPr lang="en-US" dirty="0"/>
              <a:t> 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1975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When downloading python </a:t>
            </a:r>
            <a:r>
              <a:rPr lang="en-US"/>
              <a:t>on Windows, </a:t>
            </a:r>
            <a:r>
              <a:rPr lang="en-US" dirty="0"/>
              <a:t>make sure to tick the box at the bottom! (Add python to PATH)</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2346235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the </a:t>
            </a:r>
            <a:r>
              <a:rPr lang="en-US" dirty="0" err="1"/>
              <a:t>django</a:t>
            </a:r>
            <a:r>
              <a:rPr lang="en-US" dirty="0"/>
              <a:t> server VM installation is complete</a:t>
            </a:r>
          </a:p>
          <a:p>
            <a:pPr marL="0" lvl="0" indent="0" algn="l" rtl="0">
              <a:spcBef>
                <a:spcPts val="0"/>
              </a:spcBef>
              <a:spcAft>
                <a:spcPts val="0"/>
              </a:spcAft>
              <a:buNone/>
            </a:pPr>
            <a:r>
              <a:rPr lang="en-US" dirty="0"/>
              <a:t>CREATE A DIRECTORY FOR GIT REPOSITORIES IN HOME</a:t>
            </a:r>
          </a:p>
          <a:p>
            <a:pPr marL="171450" lvl="0" indent="-171450" algn="l" rtl="0">
              <a:spcBef>
                <a:spcPts val="0"/>
              </a:spcBef>
              <a:spcAft>
                <a:spcPts val="0"/>
              </a:spcAft>
              <a:buFont typeface="Wingdings" panose="05000000000000000000" pitchFamily="2" charset="2"/>
              <a:buChar char="Ø"/>
            </a:pPr>
            <a:r>
              <a:rPr lang="en-US" dirty="0" err="1"/>
              <a:t>Mkdir</a:t>
            </a:r>
            <a:r>
              <a:rPr lang="en-US" dirty="0"/>
              <a:t> git</a:t>
            </a:r>
          </a:p>
          <a:p>
            <a:pPr marL="171450" lvl="0" indent="-171450" algn="l" rtl="0">
              <a:spcBef>
                <a:spcPts val="0"/>
              </a:spcBef>
              <a:spcAft>
                <a:spcPts val="0"/>
              </a:spcAft>
              <a:buFont typeface="Wingdings" panose="05000000000000000000" pitchFamily="2" charset="2"/>
              <a:buChar char="Ø"/>
            </a:pPr>
            <a:r>
              <a:rPr lang="en-US" dirty="0"/>
              <a:t>Cd git</a:t>
            </a:r>
          </a:p>
          <a:p>
            <a:pPr marL="0" lvl="0" indent="0" algn="l" rtl="0">
              <a:spcBef>
                <a:spcPts val="0"/>
              </a:spcBef>
              <a:spcAft>
                <a:spcPts val="0"/>
              </a:spcAft>
              <a:buFont typeface="Wingdings" panose="05000000000000000000" pitchFamily="2" charset="2"/>
              <a:buNone/>
            </a:pPr>
            <a:r>
              <a:rPr lang="en-US" dirty="0"/>
              <a:t>CLONE THE REPO</a:t>
            </a:r>
          </a:p>
          <a:p>
            <a:pPr marL="171450" lvl="0" indent="-171450" algn="l" rtl="0">
              <a:spcBef>
                <a:spcPts val="0"/>
              </a:spcBef>
              <a:spcAft>
                <a:spcPts val="0"/>
              </a:spcAft>
              <a:buFont typeface="Wingdings" panose="05000000000000000000" pitchFamily="2" charset="2"/>
              <a:buChar char="Ø"/>
            </a:pPr>
            <a:r>
              <a:rPr lang="en-US" dirty="0"/>
              <a:t>Git clone …</a:t>
            </a:r>
            <a:r>
              <a:rPr lang="en-US" dirty="0" err="1"/>
              <a:t>etc</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137259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713225" y="1432275"/>
            <a:ext cx="4646400" cy="16101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51" y="3235425"/>
            <a:ext cx="4646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3596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3" name="Google Shape;13;p2"/>
          <p:cNvGrpSpPr/>
          <p:nvPr/>
        </p:nvGrpSpPr>
        <p:grpSpPr>
          <a:xfrm>
            <a:off x="3111777" y="-7367735"/>
            <a:ext cx="11422156" cy="13366291"/>
            <a:chOff x="-3321826" y="-3902865"/>
            <a:chExt cx="11422156" cy="13366291"/>
          </a:xfrm>
        </p:grpSpPr>
        <p:pic>
          <p:nvPicPr>
            <p:cNvPr id="14" name="Google Shape;14;p2"/>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15" name="Google Shape;15;p2"/>
            <p:cNvPicPr preferRelativeResize="0"/>
            <p:nvPr/>
          </p:nvPicPr>
          <p:blipFill>
            <a:blip r:embed="rId2">
              <a:alphaModFix/>
            </a:blip>
            <a:stretch>
              <a:fillRect/>
            </a:stretch>
          </p:blipFill>
          <p:spPr>
            <a:xfrm>
              <a:off x="-3321826" y="2986100"/>
              <a:ext cx="7578476" cy="6477326"/>
            </a:xfrm>
            <a:prstGeom prst="rect">
              <a:avLst/>
            </a:prstGeom>
            <a:noFill/>
            <a:ln>
              <a:noFill/>
            </a:ln>
          </p:spPr>
        </p:pic>
      </p:grpSp>
      <p:pic>
        <p:nvPicPr>
          <p:cNvPr id="3" name="Google Shape;42;p6">
            <a:extLst>
              <a:ext uri="{FF2B5EF4-FFF2-40B4-BE49-F238E27FC236}">
                <a16:creationId xmlns:a16="http://schemas.microsoft.com/office/drawing/2014/main" id="{CE16107E-1337-3846-2BD8-DA79D914C1F1}"/>
              </a:ext>
            </a:extLst>
          </p:cNvPr>
          <p:cNvPicPr preferRelativeResize="0"/>
          <p:nvPr userDrawn="1"/>
        </p:nvPicPr>
        <p:blipFill rotWithShape="1">
          <a:blip r:embed="rId2">
            <a:alphaModFix/>
          </a:blip>
          <a:srcRect l="13603" t="60213" r="53544" b="11706"/>
          <a:stretch/>
        </p:blipFill>
        <p:spPr>
          <a:xfrm flipH="1">
            <a:off x="0" y="-1122"/>
            <a:ext cx="1962055" cy="14333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pic>
        <p:nvPicPr>
          <p:cNvPr id="77" name="Google Shape;77;p13"/>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title" idx="2" hasCustomPrompt="1"/>
          </p:nvPr>
        </p:nvSpPr>
        <p:spPr>
          <a:xfrm>
            <a:off x="1505400"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3" hasCustomPrompt="1"/>
          </p:nvPr>
        </p:nvSpPr>
        <p:spPr>
          <a:xfrm>
            <a:off x="1505400"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4" hasCustomPrompt="1"/>
          </p:nvPr>
        </p:nvSpPr>
        <p:spPr>
          <a:xfrm>
            <a:off x="4204671"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5" hasCustomPrompt="1"/>
          </p:nvPr>
        </p:nvSpPr>
        <p:spPr>
          <a:xfrm>
            <a:off x="4204671"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6" hasCustomPrompt="1"/>
          </p:nvPr>
        </p:nvSpPr>
        <p:spPr>
          <a:xfrm>
            <a:off x="6903949"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7" hasCustomPrompt="1"/>
          </p:nvPr>
        </p:nvSpPr>
        <p:spPr>
          <a:xfrm>
            <a:off x="6903949"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
          </p:nvPr>
        </p:nvSpPr>
        <p:spPr>
          <a:xfrm>
            <a:off x="720000"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6" name="Google Shape;86;p13"/>
          <p:cNvSpPr txBox="1">
            <a:spLocks noGrp="1"/>
          </p:cNvSpPr>
          <p:nvPr>
            <p:ph type="subTitle" idx="8"/>
          </p:nvPr>
        </p:nvSpPr>
        <p:spPr>
          <a:xfrm>
            <a:off x="3419271"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7" name="Google Shape;87;p13"/>
          <p:cNvSpPr txBox="1">
            <a:spLocks noGrp="1"/>
          </p:cNvSpPr>
          <p:nvPr>
            <p:ph type="subTitle" idx="9"/>
          </p:nvPr>
        </p:nvSpPr>
        <p:spPr>
          <a:xfrm>
            <a:off x="6118549"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8" name="Google Shape;88;p13"/>
          <p:cNvSpPr txBox="1">
            <a:spLocks noGrp="1"/>
          </p:cNvSpPr>
          <p:nvPr>
            <p:ph type="subTitle" idx="13"/>
          </p:nvPr>
        </p:nvSpPr>
        <p:spPr>
          <a:xfrm>
            <a:off x="720000"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9" name="Google Shape;89;p13"/>
          <p:cNvSpPr txBox="1">
            <a:spLocks noGrp="1"/>
          </p:cNvSpPr>
          <p:nvPr>
            <p:ph type="subTitle" idx="14"/>
          </p:nvPr>
        </p:nvSpPr>
        <p:spPr>
          <a:xfrm>
            <a:off x="3419271"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90" name="Google Shape;90;p13"/>
          <p:cNvSpPr txBox="1">
            <a:spLocks noGrp="1"/>
          </p:cNvSpPr>
          <p:nvPr>
            <p:ph type="subTitle" idx="15"/>
          </p:nvPr>
        </p:nvSpPr>
        <p:spPr>
          <a:xfrm>
            <a:off x="6118549"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1"/>
        <p:cNvGrpSpPr/>
        <p:nvPr/>
      </p:nvGrpSpPr>
      <p:grpSpPr>
        <a:xfrm>
          <a:off x="0" y="0"/>
          <a:ext cx="0" cy="0"/>
          <a:chOff x="0" y="0"/>
          <a:chExt cx="0" cy="0"/>
        </a:xfrm>
      </p:grpSpPr>
      <p:sp>
        <p:nvSpPr>
          <p:cNvPr id="93" name="Google Shape;93;p14"/>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4" name="Google Shape;94;p14"/>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95" name="Google Shape;95;p14"/>
          <p:cNvGrpSpPr/>
          <p:nvPr/>
        </p:nvGrpSpPr>
        <p:grpSpPr>
          <a:xfrm>
            <a:off x="0" y="0"/>
            <a:ext cx="9144000" cy="5143501"/>
            <a:chOff x="0" y="0"/>
            <a:chExt cx="9144000" cy="5143501"/>
          </a:xfrm>
        </p:grpSpPr>
        <p:pic>
          <p:nvPicPr>
            <p:cNvPr id="96" name="Google Shape;96;p14"/>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97" name="Google Shape;97;p14"/>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8"/>
        <p:cNvGrpSpPr/>
        <p:nvPr/>
      </p:nvGrpSpPr>
      <p:grpSpPr>
        <a:xfrm>
          <a:off x="0" y="0"/>
          <a:ext cx="0" cy="0"/>
          <a:chOff x="0" y="0"/>
          <a:chExt cx="0" cy="0"/>
        </a:xfrm>
      </p:grpSpPr>
      <p:sp>
        <p:nvSpPr>
          <p:cNvPr id="100" name="Google Shape;100;p15"/>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1" name="Google Shape;101;p15"/>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2" name="Google Shape;102;p15"/>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03" name="Google Shape;103;p15"/>
          <p:cNvGrpSpPr/>
          <p:nvPr/>
        </p:nvGrpSpPr>
        <p:grpSpPr>
          <a:xfrm>
            <a:off x="-1" y="0"/>
            <a:ext cx="9144001" cy="5143499"/>
            <a:chOff x="-1" y="0"/>
            <a:chExt cx="9144001" cy="5143499"/>
          </a:xfrm>
        </p:grpSpPr>
        <p:pic>
          <p:nvPicPr>
            <p:cNvPr id="104" name="Google Shape;104;p15"/>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pic>
          <p:nvPicPr>
            <p:cNvPr id="105" name="Google Shape;105;p15"/>
            <p:cNvPicPr preferRelativeResize="0"/>
            <p:nvPr/>
          </p:nvPicPr>
          <p:blipFill rotWithShape="1">
            <a:blip r:embed="rId2">
              <a:alphaModFix/>
            </a:blip>
            <a:srcRect l="49696" t="3033" r="6901" b="62457"/>
            <a:stretch/>
          </p:blipFill>
          <p:spPr>
            <a:xfrm flipH="1">
              <a:off x="5854800" y="2908275"/>
              <a:ext cx="3289200" cy="2235224"/>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6"/>
        <p:cNvGrpSpPr/>
        <p:nvPr/>
      </p:nvGrpSpPr>
      <p:grpSpPr>
        <a:xfrm>
          <a:off x="0" y="0"/>
          <a:ext cx="0" cy="0"/>
          <a:chOff x="0" y="0"/>
          <a:chExt cx="0" cy="0"/>
        </a:xfrm>
      </p:grpSpPr>
      <p:sp>
        <p:nvSpPr>
          <p:cNvPr id="108" name="Google Shape;108;p16"/>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9" name="Google Shape;109;p16"/>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10" name="Google Shape;110;p16"/>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1"/>
        <p:cNvGrpSpPr/>
        <p:nvPr/>
      </p:nvGrpSpPr>
      <p:grpSpPr>
        <a:xfrm>
          <a:off x="0" y="0"/>
          <a:ext cx="0" cy="0"/>
          <a:chOff x="0" y="0"/>
          <a:chExt cx="0" cy="0"/>
        </a:xfrm>
      </p:grpSpPr>
      <p:sp>
        <p:nvSpPr>
          <p:cNvPr id="113" name="Google Shape;113;p17"/>
          <p:cNvSpPr txBox="1">
            <a:spLocks noGrp="1"/>
          </p:cNvSpPr>
          <p:nvPr>
            <p:ph type="title"/>
          </p:nvPr>
        </p:nvSpPr>
        <p:spPr>
          <a:xfrm>
            <a:off x="5714875" y="1581888"/>
            <a:ext cx="2411100" cy="10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14" name="Google Shape;114;p17"/>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pic>
        <p:nvPicPr>
          <p:cNvPr id="115" name="Google Shape;115;p17"/>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19" name="Google Shape;119;p18"/>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20" name="Google Shape;120;p18"/>
          <p:cNvPicPr preferRelativeResize="0"/>
          <p:nvPr/>
        </p:nvPicPr>
        <p:blipFill rotWithShape="1">
          <a:blip r:embed="rId2">
            <a:alphaModFix/>
          </a:blip>
          <a:srcRect l="15016" t="8350" r="12926" b="67227"/>
          <a:stretch/>
        </p:blipFill>
        <p:spPr>
          <a:xfrm flipH="1">
            <a:off x="2431075" y="3561600"/>
            <a:ext cx="5460900" cy="15819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1"/>
        <p:cNvGrpSpPr/>
        <p:nvPr/>
      </p:nvGrpSpPr>
      <p:grpSpPr>
        <a:xfrm>
          <a:off x="0" y="0"/>
          <a:ext cx="0" cy="0"/>
          <a:chOff x="0" y="0"/>
          <a:chExt cx="0" cy="0"/>
        </a:xfrm>
      </p:grpSpPr>
      <p:sp>
        <p:nvSpPr>
          <p:cNvPr id="123" name="Google Shape;12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9"/>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9"/>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27" name="Google Shape;127;p19"/>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28" name="Google Shape;128;p19"/>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9"/>
        <p:cNvGrpSpPr/>
        <p:nvPr/>
      </p:nvGrpSpPr>
      <p:grpSpPr>
        <a:xfrm>
          <a:off x="0" y="0"/>
          <a:ext cx="0" cy="0"/>
          <a:chOff x="0" y="0"/>
          <a:chExt cx="0" cy="0"/>
        </a:xfrm>
      </p:grpSpPr>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4" name="Google Shape;134;p20"/>
          <p:cNvPicPr preferRelativeResize="0"/>
          <p:nvPr/>
        </p:nvPicPr>
        <p:blipFill>
          <a:blip r:embed="rId2">
            <a:alphaModFix/>
          </a:blip>
          <a:stretch>
            <a:fillRect/>
          </a:stretch>
        </p:blipFill>
        <p:spPr>
          <a:xfrm>
            <a:off x="-1464776" y="2986100"/>
            <a:ext cx="7578476" cy="647732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2_1_1">
    <p:spTree>
      <p:nvGrpSpPr>
        <p:cNvPr id="1" name="Shape 135"/>
        <p:cNvGrpSpPr/>
        <p:nvPr/>
      </p:nvGrpSpPr>
      <p:grpSpPr>
        <a:xfrm>
          <a:off x="0" y="0"/>
          <a:ext cx="0" cy="0"/>
          <a:chOff x="0" y="0"/>
          <a:chExt cx="0" cy="0"/>
        </a:xfrm>
      </p:grpSpPr>
      <p:sp>
        <p:nvSpPr>
          <p:cNvPr id="137" name="Google Shape;13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21"/>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39" name="Google Shape;139;p21"/>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40" name="Google Shape;140;p21"/>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41" name="Google Shape;141;p21"/>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pic>
        <p:nvPicPr>
          <p:cNvPr id="142" name="Google Shape;142;p21"/>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8" name="Google Shape;18;p3"/>
          <p:cNvSpPr txBox="1">
            <a:spLocks noGrp="1"/>
          </p:cNvSpPr>
          <p:nvPr>
            <p:ph type="title"/>
          </p:nvPr>
        </p:nvSpPr>
        <p:spPr>
          <a:xfrm>
            <a:off x="4677775" y="2357150"/>
            <a:ext cx="3753000" cy="1624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95450" y="1161550"/>
            <a:ext cx="11352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a:spLocks noGrp="1"/>
          </p:cNvSpPr>
          <p:nvPr>
            <p:ph type="pic" idx="3"/>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21" name="Google Shape;21;p3"/>
          <p:cNvGrpSpPr/>
          <p:nvPr/>
        </p:nvGrpSpPr>
        <p:grpSpPr>
          <a:xfrm>
            <a:off x="1320954" y="-3902865"/>
            <a:ext cx="11455672" cy="13355066"/>
            <a:chOff x="1320954" y="-3902865"/>
            <a:chExt cx="11455672" cy="13355066"/>
          </a:xfrm>
        </p:grpSpPr>
        <p:pic>
          <p:nvPicPr>
            <p:cNvPr id="22" name="Google Shape;22;p3"/>
            <p:cNvPicPr preferRelativeResize="0"/>
            <p:nvPr/>
          </p:nvPicPr>
          <p:blipFill>
            <a:blip r:embed="rId2">
              <a:alphaModFix/>
            </a:blip>
            <a:stretch>
              <a:fillRect/>
            </a:stretch>
          </p:blipFill>
          <p:spPr>
            <a:xfrm>
              <a:off x="1320954" y="-3902865"/>
              <a:ext cx="7578476" cy="6477326"/>
            </a:xfrm>
            <a:prstGeom prst="rect">
              <a:avLst/>
            </a:prstGeom>
            <a:noFill/>
            <a:ln>
              <a:noFill/>
            </a:ln>
          </p:spPr>
        </p:pic>
        <p:pic>
          <p:nvPicPr>
            <p:cNvPr id="23" name="Google Shape;23;p3"/>
            <p:cNvPicPr preferRelativeResize="0"/>
            <p:nvPr/>
          </p:nvPicPr>
          <p:blipFill>
            <a:blip r:embed="rId2">
              <a:alphaModFix/>
            </a:blip>
            <a:stretch>
              <a:fillRect/>
            </a:stretch>
          </p:blipFill>
          <p:spPr>
            <a:xfrm>
              <a:off x="5198149" y="2974875"/>
              <a:ext cx="7578476" cy="6477326"/>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3"/>
        <p:cNvGrpSpPr/>
        <p:nvPr/>
      </p:nvGrpSpPr>
      <p:grpSpPr>
        <a:xfrm>
          <a:off x="0" y="0"/>
          <a:ext cx="0" cy="0"/>
          <a:chOff x="0" y="0"/>
          <a:chExt cx="0" cy="0"/>
        </a:xfrm>
      </p:grpSpPr>
      <p:sp>
        <p:nvSpPr>
          <p:cNvPr id="145" name="Google Shape;1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2"/>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22"/>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2"/>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22"/>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0" name="Google Shape;150;p22"/>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1" name="Google Shape;151;p22"/>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52" name="Google Shape;152;p22"/>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3"/>
        <p:cNvGrpSpPr/>
        <p:nvPr/>
      </p:nvGrpSpPr>
      <p:grpSpPr>
        <a:xfrm>
          <a:off x="0" y="0"/>
          <a:ext cx="0" cy="0"/>
          <a:chOff x="0" y="0"/>
          <a:chExt cx="0" cy="0"/>
        </a:xfrm>
      </p:grpSpPr>
      <p:sp>
        <p:nvSpPr>
          <p:cNvPr id="155" name="Google Shape;15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23"/>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3"/>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3"/>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3"/>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23"/>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1" name="Google Shape;161;p23"/>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2" name="Google Shape;162;p23"/>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3" name="Google Shape;163;p23"/>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64" name="Google Shape;164;p23"/>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ive columns">
  <p:cSld name="CUSTOM_7_1_1_1">
    <p:spTree>
      <p:nvGrpSpPr>
        <p:cNvPr id="1" name="Shape 165"/>
        <p:cNvGrpSpPr/>
        <p:nvPr/>
      </p:nvGrpSpPr>
      <p:grpSpPr>
        <a:xfrm>
          <a:off x="0" y="0"/>
          <a:ext cx="0" cy="0"/>
          <a:chOff x="0" y="0"/>
          <a:chExt cx="0" cy="0"/>
        </a:xfrm>
      </p:grpSpPr>
      <p:sp>
        <p:nvSpPr>
          <p:cNvPr id="167" name="Google Shape;16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24"/>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24"/>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24"/>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4"/>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24"/>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24"/>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4" name="Google Shape;174;p24"/>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5" name="Google Shape;175;p24"/>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6" name="Google Shape;176;p24"/>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7" name="Google Shape;177;p24"/>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78" name="Google Shape;178;p24"/>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9"/>
        <p:cNvGrpSpPr/>
        <p:nvPr/>
      </p:nvGrpSpPr>
      <p:grpSpPr>
        <a:xfrm>
          <a:off x="0" y="0"/>
          <a:ext cx="0" cy="0"/>
          <a:chOff x="0" y="0"/>
          <a:chExt cx="0" cy="0"/>
        </a:xfrm>
      </p:grpSpPr>
      <p:sp>
        <p:nvSpPr>
          <p:cNvPr id="181" name="Google Shape;18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2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2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2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2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2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2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89" name="Google Shape;189;p2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0" name="Google Shape;190;p2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1" name="Google Shape;191;p2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2" name="Google Shape;192;p2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3" name="Google Shape;193;p2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94" name="Google Shape;194;p25"/>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5"/>
        <p:cNvGrpSpPr/>
        <p:nvPr/>
      </p:nvGrpSpPr>
      <p:grpSpPr>
        <a:xfrm>
          <a:off x="0" y="0"/>
          <a:ext cx="0" cy="0"/>
          <a:chOff x="0" y="0"/>
          <a:chExt cx="0" cy="0"/>
        </a:xfrm>
      </p:grpSpPr>
      <p:grpSp>
        <p:nvGrpSpPr>
          <p:cNvPr id="197" name="Google Shape;197;p26"/>
          <p:cNvGrpSpPr/>
          <p:nvPr/>
        </p:nvGrpSpPr>
        <p:grpSpPr>
          <a:xfrm>
            <a:off x="1" y="-18000"/>
            <a:ext cx="9143999" cy="5161499"/>
            <a:chOff x="1" y="-18000"/>
            <a:chExt cx="9143999" cy="5161499"/>
          </a:xfrm>
        </p:grpSpPr>
        <p:pic>
          <p:nvPicPr>
            <p:cNvPr id="198" name="Google Shape;198;p26"/>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199" name="Google Shape;199;p26"/>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
        <p:nvSpPr>
          <p:cNvPr id="200" name="Google Shape;200;p26"/>
          <p:cNvSpPr txBox="1">
            <a:spLocks noGrp="1"/>
          </p:cNvSpPr>
          <p:nvPr>
            <p:ph type="title" hasCustomPrompt="1"/>
          </p:nvPr>
        </p:nvSpPr>
        <p:spPr>
          <a:xfrm>
            <a:off x="4065275" y="654850"/>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1" name="Google Shape;201;p26"/>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2" name="Google Shape;202;p26"/>
          <p:cNvSpPr txBox="1">
            <a:spLocks noGrp="1"/>
          </p:cNvSpPr>
          <p:nvPr>
            <p:ph type="title" idx="2" hasCustomPrompt="1"/>
          </p:nvPr>
        </p:nvSpPr>
        <p:spPr>
          <a:xfrm>
            <a:off x="4065275" y="2007111"/>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3" name="Google Shape;203;p26"/>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4" name="Google Shape;204;p26"/>
          <p:cNvSpPr txBox="1">
            <a:spLocks noGrp="1"/>
          </p:cNvSpPr>
          <p:nvPr>
            <p:ph type="title" idx="4" hasCustomPrompt="1"/>
          </p:nvPr>
        </p:nvSpPr>
        <p:spPr>
          <a:xfrm>
            <a:off x="4065275" y="3359373"/>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5" name="Google Shape;205;p26"/>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6" name="Google Shape;206;p26"/>
          <p:cNvSpPr>
            <a:spLocks noGrp="1"/>
          </p:cNvSpPr>
          <p:nvPr>
            <p:ph type="pic" idx="6"/>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TITLE_ONLY_2_1">
    <p:spTree>
      <p:nvGrpSpPr>
        <p:cNvPr id="1" name="Shape 207"/>
        <p:cNvGrpSpPr/>
        <p:nvPr/>
      </p:nvGrpSpPr>
      <p:grpSpPr>
        <a:xfrm>
          <a:off x="0" y="0"/>
          <a:ext cx="0" cy="0"/>
          <a:chOff x="0" y="0"/>
          <a:chExt cx="0" cy="0"/>
        </a:xfrm>
      </p:grpSpPr>
      <p:sp>
        <p:nvSpPr>
          <p:cNvPr id="209" name="Google Shape;20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0" name="Google Shape;210;p27"/>
          <p:cNvPicPr preferRelativeResize="0"/>
          <p:nvPr/>
        </p:nvPicPr>
        <p:blipFill rotWithShape="1">
          <a:blip r:embed="rId2">
            <a:alphaModFix/>
          </a:blip>
          <a:srcRect l="55932" t="55179" r="11215" b="5445"/>
          <a:stretch/>
        </p:blipFill>
        <p:spPr>
          <a:xfrm flipH="1">
            <a:off x="6654399" y="0"/>
            <a:ext cx="2489601" cy="25503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11"/>
        <p:cNvGrpSpPr/>
        <p:nvPr/>
      </p:nvGrpSpPr>
      <p:grpSpPr>
        <a:xfrm>
          <a:off x="0" y="0"/>
          <a:ext cx="0" cy="0"/>
          <a:chOff x="0" y="0"/>
          <a:chExt cx="0" cy="0"/>
        </a:xfrm>
      </p:grpSpPr>
      <p:sp>
        <p:nvSpPr>
          <p:cNvPr id="213" name="Google Shape;21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4" name="Google Shape;214;p28"/>
          <p:cNvPicPr preferRelativeResize="0"/>
          <p:nvPr/>
        </p:nvPicPr>
        <p:blipFill rotWithShape="1">
          <a:blip r:embed="rId2">
            <a:alphaModFix/>
          </a:blip>
          <a:srcRect l="11971" t="6084" r="55177" b="62743"/>
          <a:stretch/>
        </p:blipFill>
        <p:spPr>
          <a:xfrm flipH="1">
            <a:off x="-1" y="3124375"/>
            <a:ext cx="2489601" cy="2019126"/>
          </a:xfrm>
          <a:prstGeom prst="rect">
            <a:avLst/>
          </a:prstGeom>
          <a:noFill/>
          <a:ln>
            <a:noFill/>
          </a:ln>
        </p:spPr>
      </p:pic>
      <p:pic>
        <p:nvPicPr>
          <p:cNvPr id="215" name="Google Shape;215;p28"/>
          <p:cNvPicPr preferRelativeResize="0"/>
          <p:nvPr/>
        </p:nvPicPr>
        <p:blipFill rotWithShape="1">
          <a:blip r:embed="rId2">
            <a:alphaModFix/>
          </a:blip>
          <a:srcRect l="11971" t="6084" r="55177" b="62743"/>
          <a:stretch/>
        </p:blipFill>
        <p:spPr>
          <a:xfrm>
            <a:off x="6654399" y="3124375"/>
            <a:ext cx="2489601" cy="201912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grpSp>
        <p:nvGrpSpPr>
          <p:cNvPr id="218" name="Google Shape;218;p29"/>
          <p:cNvGrpSpPr/>
          <p:nvPr/>
        </p:nvGrpSpPr>
        <p:grpSpPr>
          <a:xfrm flipH="1">
            <a:off x="1173199" y="-3902865"/>
            <a:ext cx="11422156" cy="13366291"/>
            <a:chOff x="-3321826" y="-3902865"/>
            <a:chExt cx="11422156" cy="13366291"/>
          </a:xfrm>
        </p:grpSpPr>
        <p:pic>
          <p:nvPicPr>
            <p:cNvPr id="219" name="Google Shape;219;p29"/>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220" name="Google Shape;220;p2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
        <p:nvSpPr>
          <p:cNvPr id="221" name="Google Shape;221;p2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6500"/>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22" name="Google Shape;222;p2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23" name="Google Shape;223;p29"/>
          <p:cNvSpPr txBox="1"/>
          <p:nvPr/>
        </p:nvSpPr>
        <p:spPr>
          <a:xfrm>
            <a:off x="713225" y="3611950"/>
            <a:ext cx="4079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Figtree"/>
                <a:ea typeface="Figtree"/>
                <a:cs typeface="Figtree"/>
                <a:sym typeface="Figtree"/>
              </a:rPr>
              <a:t>CREDITS:</a:t>
            </a:r>
            <a:r>
              <a:rPr lang="en" sz="1000">
                <a:solidFill>
                  <a:schemeClr val="dk1"/>
                </a:solidFill>
                <a:latin typeface="Figtree"/>
                <a:ea typeface="Figtree"/>
                <a:cs typeface="Figtree"/>
                <a:sym typeface="Figtree"/>
              </a:rPr>
              <a:t> This presentation template was created by </a:t>
            </a:r>
            <a:r>
              <a:rPr lang="en" sz="1000" b="1" u="sng">
                <a:solidFill>
                  <a:schemeClr val="dk1"/>
                </a:solidFill>
                <a:latin typeface="Figtree"/>
                <a:ea typeface="Figtree"/>
                <a:cs typeface="Figtree"/>
                <a:sym typeface="Figtree"/>
                <a:hlinkClick r:id="rId3">
                  <a:extLst>
                    <a:ext uri="{A12FA001-AC4F-418D-AE19-62706E023703}">
                      <ahyp:hlinkClr xmlns:ahyp="http://schemas.microsoft.com/office/drawing/2018/hyperlinkcolor" val="tx"/>
                    </a:ext>
                  </a:extLst>
                </a:hlinkClick>
              </a:rPr>
              <a:t>Slidesgo</a:t>
            </a:r>
            <a:r>
              <a:rPr lang="en" sz="1000">
                <a:solidFill>
                  <a:schemeClr val="dk1"/>
                </a:solidFill>
                <a:latin typeface="Figtree"/>
                <a:ea typeface="Figtree"/>
                <a:cs typeface="Figtree"/>
                <a:sym typeface="Figtree"/>
              </a:rPr>
              <a:t>, and includes icons by </a:t>
            </a:r>
            <a:r>
              <a:rPr lang="en" sz="1000" b="1" u="sng">
                <a:solidFill>
                  <a:schemeClr val="dk1"/>
                </a:solidFill>
                <a:latin typeface="Figtree"/>
                <a:ea typeface="Figtree"/>
                <a:cs typeface="Figtree"/>
                <a:sym typeface="Figtree"/>
                <a:hlinkClick r:id="rId4">
                  <a:extLst>
                    <a:ext uri="{A12FA001-AC4F-418D-AE19-62706E023703}">
                      <ahyp:hlinkClr xmlns:ahyp="http://schemas.microsoft.com/office/drawing/2018/hyperlinkcolor" val="tx"/>
                    </a:ext>
                  </a:extLst>
                </a:hlinkClick>
              </a:rPr>
              <a:t>Flaticon</a:t>
            </a:r>
            <a:r>
              <a:rPr lang="en" sz="1000">
                <a:solidFill>
                  <a:schemeClr val="dk1"/>
                </a:solidFill>
                <a:latin typeface="Figtree"/>
                <a:ea typeface="Figtree"/>
                <a:cs typeface="Figtree"/>
                <a:sym typeface="Figtree"/>
              </a:rPr>
              <a:t>, and infographics &amp; images by </a:t>
            </a:r>
            <a:r>
              <a:rPr lang="en" sz="1000" b="1" u="sng">
                <a:solidFill>
                  <a:schemeClr val="dk1"/>
                </a:solidFill>
                <a:latin typeface="Figtree"/>
                <a:ea typeface="Figtree"/>
                <a:cs typeface="Figtree"/>
                <a:sym typeface="Figtree"/>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Figtree"/>
                <a:ea typeface="Figtree"/>
                <a:cs typeface="Figtree"/>
                <a:sym typeface="Figtree"/>
              </a:rPr>
              <a:t> </a:t>
            </a:r>
            <a:endParaRPr sz="1000" b="1" u="sng">
              <a:solidFill>
                <a:schemeClr val="dk1"/>
              </a:solidFill>
              <a:latin typeface="Figtree"/>
              <a:ea typeface="Figtree"/>
              <a:cs typeface="Figtree"/>
              <a:sym typeface="Figtree"/>
            </a:endParaRPr>
          </a:p>
        </p:txBody>
      </p:sp>
      <p:sp>
        <p:nvSpPr>
          <p:cNvPr id="224" name="Google Shape;224;p29"/>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5"/>
        <p:cNvGrpSpPr/>
        <p:nvPr/>
      </p:nvGrpSpPr>
      <p:grpSpPr>
        <a:xfrm>
          <a:off x="0" y="0"/>
          <a:ext cx="0" cy="0"/>
          <a:chOff x="0" y="0"/>
          <a:chExt cx="0" cy="0"/>
        </a:xfrm>
      </p:grpSpPr>
      <p:grpSp>
        <p:nvGrpSpPr>
          <p:cNvPr id="227" name="Google Shape;227;p30"/>
          <p:cNvGrpSpPr/>
          <p:nvPr/>
        </p:nvGrpSpPr>
        <p:grpSpPr>
          <a:xfrm>
            <a:off x="1" y="-18000"/>
            <a:ext cx="9143999" cy="5161499"/>
            <a:chOff x="1" y="-18000"/>
            <a:chExt cx="9143999" cy="5161499"/>
          </a:xfrm>
        </p:grpSpPr>
        <p:pic>
          <p:nvPicPr>
            <p:cNvPr id="228" name="Google Shape;228;p30"/>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229" name="Google Shape;229;p30"/>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0"/>
        <p:cNvGrpSpPr/>
        <p:nvPr/>
      </p:nvGrpSpPr>
      <p:grpSpPr>
        <a:xfrm>
          <a:off x="0" y="0"/>
          <a:ext cx="0" cy="0"/>
          <a:chOff x="0" y="0"/>
          <a:chExt cx="0" cy="0"/>
        </a:xfrm>
      </p:grpSpPr>
      <p:grpSp>
        <p:nvGrpSpPr>
          <p:cNvPr id="232" name="Google Shape;232;p31"/>
          <p:cNvGrpSpPr/>
          <p:nvPr/>
        </p:nvGrpSpPr>
        <p:grpSpPr>
          <a:xfrm>
            <a:off x="0" y="0"/>
            <a:ext cx="9144000" cy="5143501"/>
            <a:chOff x="0" y="0"/>
            <a:chExt cx="9144000" cy="5143501"/>
          </a:xfrm>
        </p:grpSpPr>
        <p:pic>
          <p:nvPicPr>
            <p:cNvPr id="233" name="Google Shape;233;p31"/>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234" name="Google Shape;234;p31"/>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6" name="Google Shape;26;p4"/>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grpSp>
        <p:nvGrpSpPr>
          <p:cNvPr id="31" name="Google Shape;31;p5"/>
          <p:cNvGrpSpPr/>
          <p:nvPr userDrawn="1"/>
        </p:nvGrpSpPr>
        <p:grpSpPr>
          <a:xfrm>
            <a:off x="-1" y="-2"/>
            <a:ext cx="9144001" cy="5143500"/>
            <a:chOff x="-1" y="-2"/>
            <a:chExt cx="9144001" cy="5143500"/>
          </a:xfrm>
        </p:grpSpPr>
        <p:pic>
          <p:nvPicPr>
            <p:cNvPr id="32" name="Google Shape;32;p5"/>
            <p:cNvPicPr preferRelativeResize="0"/>
            <p:nvPr/>
          </p:nvPicPr>
          <p:blipFill rotWithShape="1">
            <a:blip r:embed="rId2">
              <a:alphaModFix/>
            </a:blip>
            <a:srcRect l="3061" t="8885" r="64086" b="11704"/>
            <a:stretch/>
          </p:blipFill>
          <p:spPr>
            <a:xfrm flipH="1">
              <a:off x="-1" y="-2"/>
              <a:ext cx="2489601" cy="5143500"/>
            </a:xfrm>
            <a:prstGeom prst="rect">
              <a:avLst/>
            </a:prstGeom>
            <a:noFill/>
            <a:ln>
              <a:noFill/>
            </a:ln>
          </p:spPr>
        </p:pic>
        <p:pic>
          <p:nvPicPr>
            <p:cNvPr id="33" name="Google Shape;33;p5"/>
            <p:cNvPicPr preferRelativeResize="0"/>
            <p:nvPr/>
          </p:nvPicPr>
          <p:blipFill rotWithShape="1">
            <a:blip r:embed="rId2">
              <a:alphaModFix/>
            </a:blip>
            <a:srcRect l="57660" t="8369" r="9487" b="12221"/>
            <a:stretch/>
          </p:blipFill>
          <p:spPr>
            <a:xfrm flipH="1">
              <a:off x="6654399" y="-2"/>
              <a:ext cx="2489601" cy="5143500"/>
            </a:xfrm>
            <a:prstGeom prst="rect">
              <a:avLst/>
            </a:prstGeom>
            <a:noFill/>
            <a:ln>
              <a:noFill/>
            </a:ln>
          </p:spPr>
        </p:pic>
      </p:grpSp>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38" name="Google Shape;38;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2" name="Google Shape;42;p6"/>
          <p:cNvPicPr preferRelativeResize="0"/>
          <p:nvPr/>
        </p:nvPicPr>
        <p:blipFill rotWithShape="1">
          <a:blip r:embed="rId2">
            <a:alphaModFix/>
          </a:blip>
          <a:srcRect l="13603" t="60213" r="53544" b="11706"/>
          <a:stretch/>
        </p:blipFill>
        <p:spPr>
          <a:xfrm flipH="1">
            <a:off x="-1" y="0"/>
            <a:ext cx="2489601" cy="1818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grpSp>
        <p:nvGrpSpPr>
          <p:cNvPr id="45" name="Google Shape;45;p7"/>
          <p:cNvGrpSpPr/>
          <p:nvPr/>
        </p:nvGrpSpPr>
        <p:grpSpPr>
          <a:xfrm>
            <a:off x="-1" y="-3925340"/>
            <a:ext cx="9252406" cy="9068841"/>
            <a:chOff x="-1" y="-3925340"/>
            <a:chExt cx="9252406" cy="9068841"/>
          </a:xfrm>
        </p:grpSpPr>
        <p:pic>
          <p:nvPicPr>
            <p:cNvPr id="46" name="Google Shape;46;p7"/>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pic>
          <p:nvPicPr>
            <p:cNvPr id="47" name="Google Shape;47;p7"/>
            <p:cNvPicPr preferRelativeResize="0"/>
            <p:nvPr/>
          </p:nvPicPr>
          <p:blipFill>
            <a:blip r:embed="rId2">
              <a:alphaModFix/>
            </a:blip>
            <a:stretch>
              <a:fillRect/>
            </a:stretch>
          </p:blipFill>
          <p:spPr>
            <a:xfrm>
              <a:off x="1673929" y="-3925340"/>
              <a:ext cx="7578476" cy="6477326"/>
            </a:xfrm>
            <a:prstGeom prst="rect">
              <a:avLst/>
            </a:prstGeom>
            <a:noFill/>
            <a:ln>
              <a:noFill/>
            </a:ln>
          </p:spPr>
        </p:pic>
      </p:grpSp>
      <p:sp>
        <p:nvSpPr>
          <p:cNvPr id="48" name="Google Shape;48;p7"/>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0" name="Google Shape;50;p7"/>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txBody>
          <a:bodyPr/>
          <a:lstStyle/>
          <a:p>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3" name="Google Shape;53;p8"/>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3231776" y="-3475165"/>
            <a:ext cx="15665643" cy="12448166"/>
            <a:chOff x="-3231776" y="-3475165"/>
            <a:chExt cx="15665643" cy="12448166"/>
          </a:xfrm>
        </p:grpSpPr>
        <p:pic>
          <p:nvPicPr>
            <p:cNvPr id="55" name="Google Shape;55;p8"/>
            <p:cNvPicPr preferRelativeResize="0"/>
            <p:nvPr/>
          </p:nvPicPr>
          <p:blipFill>
            <a:blip r:embed="rId2">
              <a:alphaModFix/>
            </a:blip>
            <a:stretch>
              <a:fillRect/>
            </a:stretch>
          </p:blipFill>
          <p:spPr>
            <a:xfrm>
              <a:off x="4855391" y="-3475165"/>
              <a:ext cx="7578476" cy="6477326"/>
            </a:xfrm>
            <a:prstGeom prst="rect">
              <a:avLst/>
            </a:prstGeom>
            <a:noFill/>
            <a:ln>
              <a:noFill/>
            </a:ln>
          </p:spPr>
        </p:pic>
        <p:pic>
          <p:nvPicPr>
            <p:cNvPr id="56" name="Google Shape;56;p8"/>
            <p:cNvPicPr preferRelativeResize="0"/>
            <p:nvPr/>
          </p:nvPicPr>
          <p:blipFill>
            <a:blip r:embed="rId2">
              <a:alphaModFix/>
            </a:blip>
            <a:stretch>
              <a:fillRect/>
            </a:stretch>
          </p:blipFill>
          <p:spPr>
            <a:xfrm>
              <a:off x="-3231776" y="2495675"/>
              <a:ext cx="7578476" cy="647732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9" name="Google Shape;59;p9"/>
          <p:cNvSpPr txBox="1">
            <a:spLocks noGrp="1"/>
          </p:cNvSpPr>
          <p:nvPr>
            <p:ph type="title"/>
          </p:nvPr>
        </p:nvSpPr>
        <p:spPr>
          <a:xfrm>
            <a:off x="2135550" y="1323040"/>
            <a:ext cx="4872900" cy="118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1" name="Google Shape;61;p9"/>
          <p:cNvGrpSpPr/>
          <p:nvPr/>
        </p:nvGrpSpPr>
        <p:grpSpPr>
          <a:xfrm>
            <a:off x="-3321826" y="-3902865"/>
            <a:ext cx="15991631" cy="13366291"/>
            <a:chOff x="-3321826" y="-3902865"/>
            <a:chExt cx="15991631" cy="13366291"/>
          </a:xfrm>
        </p:grpSpPr>
        <p:pic>
          <p:nvPicPr>
            <p:cNvPr id="62" name="Google Shape;62;p9"/>
            <p:cNvPicPr preferRelativeResize="0"/>
            <p:nvPr/>
          </p:nvPicPr>
          <p:blipFill>
            <a:blip r:embed="rId2">
              <a:alphaModFix/>
            </a:blip>
            <a:stretch>
              <a:fillRect/>
            </a:stretch>
          </p:blipFill>
          <p:spPr>
            <a:xfrm>
              <a:off x="5091329" y="-3902865"/>
              <a:ext cx="7578476" cy="6477326"/>
            </a:xfrm>
            <a:prstGeom prst="rect">
              <a:avLst/>
            </a:prstGeom>
            <a:noFill/>
            <a:ln>
              <a:noFill/>
            </a:ln>
          </p:spPr>
        </p:pic>
        <p:pic>
          <p:nvPicPr>
            <p:cNvPr id="63" name="Google Shape;63;p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sp>
        <p:nvSpPr>
          <p:cNvPr id="69" name="Google Shape;69;p11"/>
          <p:cNvSpPr txBox="1">
            <a:spLocks noGrp="1"/>
          </p:cNvSpPr>
          <p:nvPr>
            <p:ph type="title" hasCustomPrompt="1"/>
          </p:nvPr>
        </p:nvSpPr>
        <p:spPr>
          <a:xfrm>
            <a:off x="1284000" y="1589500"/>
            <a:ext cx="6576000" cy="1182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1" name="Google Shape;71;p11"/>
          <p:cNvGrpSpPr/>
          <p:nvPr/>
        </p:nvGrpSpPr>
        <p:grpSpPr>
          <a:xfrm>
            <a:off x="1" y="0"/>
            <a:ext cx="9143999" cy="5143501"/>
            <a:chOff x="1" y="0"/>
            <a:chExt cx="9143999" cy="5143501"/>
          </a:xfrm>
        </p:grpSpPr>
        <p:pic>
          <p:nvPicPr>
            <p:cNvPr id="72" name="Google Shape;72;p11"/>
            <p:cNvPicPr preferRelativeResize="0"/>
            <p:nvPr/>
          </p:nvPicPr>
          <p:blipFill rotWithShape="1">
            <a:blip r:embed="rId2">
              <a:alphaModFix/>
            </a:blip>
            <a:srcRect l="14795" t="7093" r="50571" b="51446"/>
            <a:stretch/>
          </p:blipFill>
          <p:spPr>
            <a:xfrm flipH="1">
              <a:off x="1" y="2458075"/>
              <a:ext cx="2624649" cy="2685426"/>
            </a:xfrm>
            <a:prstGeom prst="rect">
              <a:avLst/>
            </a:prstGeom>
            <a:noFill/>
            <a:ln>
              <a:noFill/>
            </a:ln>
          </p:spPr>
        </p:pic>
        <p:pic>
          <p:nvPicPr>
            <p:cNvPr id="73" name="Google Shape;73;p11"/>
            <p:cNvPicPr preferRelativeResize="0"/>
            <p:nvPr/>
          </p:nvPicPr>
          <p:blipFill rotWithShape="1">
            <a:blip r:embed="rId2">
              <a:alphaModFix/>
            </a:blip>
            <a:srcRect l="42865" t="57309" r="22501" b="1231"/>
            <a:stretch/>
          </p:blipFill>
          <p:spPr>
            <a:xfrm flipH="1">
              <a:off x="6519351" y="0"/>
              <a:ext cx="2624649" cy="2685426"/>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1pPr>
            <a:lvl2pPr lvl="1"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2pPr>
            <a:lvl3pPr lvl="2"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3pPr>
            <a:lvl4pPr lvl="3"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4pPr>
            <a:lvl5pPr lvl="4"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5pPr>
            <a:lvl6pPr lvl="5"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6pPr>
            <a:lvl7pPr lvl="6"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7pPr>
            <a:lvl8pPr lvl="7"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8pPr>
            <a:lvl9pPr lvl="8"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7.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7.xml"/><Relationship Id="rId1" Type="http://schemas.openxmlformats.org/officeDocument/2006/relationships/slideLayout" Target="../slideLayouts/slideLayout25.xml"/><Relationship Id="rId5" Type="http://schemas.openxmlformats.org/officeDocument/2006/relationships/image" Target="../media/image40.png"/><Relationship Id="rId4" Type="http://schemas.openxmlformats.org/officeDocument/2006/relationships/hyperlink" Target="https://docs.google.com/spreadsheets/d/16k3mkIm9is1UovOX4NguH5_CQ1rgEBd5UU4soicLNhY/copy#gid=0"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ocs.google.com/spreadsheets/d/16k3mkIm9is1UovOX4NguH5_CQ1rgEBd5UU4soicLNhY/copy#gid=602421553" TargetMode="External"/><Relationship Id="rId2" Type="http://schemas.openxmlformats.org/officeDocument/2006/relationships/notesSlide" Target="../notesSlides/notesSlide48.xml"/><Relationship Id="rId1" Type="http://schemas.openxmlformats.org/officeDocument/2006/relationships/slideLayout" Target="../slideLayouts/slideLayout2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43.jpg"/></Relationships>
</file>

<file path=ppt/slides/_rels/slide5.xml.rels><?xml version="1.0" encoding="UTF-8" standalone="yes"?>
<Relationships xmlns="http://schemas.openxmlformats.org/package/2006/relationships"><Relationship Id="rId3" Type="http://schemas.openxmlformats.org/officeDocument/2006/relationships/hyperlink" Target="https://www.virtualbox.org/"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8" Type="http://schemas.openxmlformats.org/officeDocument/2006/relationships/hyperlink" Target="http://bit.ly/33VAFh3" TargetMode="External"/><Relationship Id="rId13" Type="http://schemas.openxmlformats.org/officeDocument/2006/relationships/hyperlink" Target="https://www.videvo.net/?utm_source=slidesgo_template&amp;utm_medium=referral-link&amp;utm_campaign=sg_resources&amp;utm_content=videvo" TargetMode="External"/><Relationship Id="rId3" Type="http://schemas.openxmlformats.org/officeDocument/2006/relationships/slide" Target="slide55.xml"/><Relationship Id="rId7" Type="http://schemas.openxmlformats.org/officeDocument/2006/relationships/hyperlink" Target="http://bit.ly/30B07Gq" TargetMode="External"/><Relationship Id="rId12" Type="http://schemas.openxmlformats.org/officeDocument/2006/relationships/hyperlink" Target="https://wepik.com/?utm_source=slidesgo_template&amp;utm_medium=referral-link&amp;utm_campaign=promo-slide&amp;utm_term=slidesgo&amp;utm_content=wepik"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hyperlink" Target="https://bit.ly/3A1uf1Q" TargetMode="External"/><Relationship Id="rId11" Type="http://schemas.openxmlformats.org/officeDocument/2006/relationships/hyperlink" Target="https://storyset.com/?utm_source=slidesgo_template&amp;utm_medium=referral-link&amp;utm_campaign=promo-slide&amp;utm_term=slidesgo&amp;utm_content=storyset" TargetMode="External"/><Relationship Id="rId5"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hyperlink" Target="https://www.flaticon.com/?utm_source=slidesgo_template&amp;utm_medium=referral-link&amp;utm_campaign=promo-slide&amp;utm_term=slidesgo&amp;utm_content=flaticon" TargetMode="External"/><Relationship Id="rId4" Type="http://schemas.openxmlformats.org/officeDocument/2006/relationships/slide" Target="slide31.xml"/><Relationship Id="rId9" Type="http://schemas.openxmlformats.org/officeDocument/2006/relationships/hyperlink" Target="https://www.freepik.com/?utm_source=slidesgo_template&amp;utm_medium=referral-link&amp;utm_campaign=promo-slide&amp;utm_term=slidesgo&amp;utm_content=freepik"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ctrTitle"/>
          </p:nvPr>
        </p:nvSpPr>
        <p:spPr>
          <a:xfrm>
            <a:off x="686570" y="1229143"/>
            <a:ext cx="46464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flip="none" rotWithShape="1">
                  <a:gsLst>
                    <a:gs pos="0">
                      <a:srgbClr val="CD9CD0"/>
                    </a:gs>
                    <a:gs pos="100000">
                      <a:srgbClr val="9CCAED"/>
                    </a:gs>
                  </a:gsLst>
                  <a:lin ang="0" scaled="1"/>
                  <a:tileRect/>
                </a:gradFill>
              </a:rPr>
              <a:t>Django </a:t>
            </a:r>
            <a:br>
              <a:rPr lang="en" dirty="0">
                <a:gradFill flip="none" rotWithShape="1">
                  <a:gsLst>
                    <a:gs pos="0">
                      <a:srgbClr val="CD9CD0"/>
                    </a:gs>
                    <a:gs pos="100000">
                      <a:srgbClr val="9CCAED"/>
                    </a:gs>
                  </a:gsLst>
                  <a:lin ang="0" scaled="1"/>
                  <a:tileRect/>
                </a:gradFill>
              </a:rPr>
            </a:br>
            <a:r>
              <a:rPr lang="en" dirty="0">
                <a:gradFill flip="none" rotWithShape="1">
                  <a:gsLst>
                    <a:gs pos="0">
                      <a:srgbClr val="CD9CD0"/>
                    </a:gs>
                    <a:gs pos="100000">
                      <a:srgbClr val="9CCAED"/>
                    </a:gs>
                  </a:gsLst>
                  <a:lin ang="0" scaled="1"/>
                  <a:tileRect/>
                </a:gradFill>
              </a:rPr>
              <a:t>Learner Lab</a:t>
            </a:r>
            <a:endParaRPr dirty="0">
              <a:gradFill flip="none" rotWithShape="1">
                <a:gsLst>
                  <a:gs pos="0">
                    <a:srgbClr val="CD9CD0"/>
                  </a:gs>
                  <a:gs pos="100000">
                    <a:srgbClr val="9CCAED"/>
                  </a:gs>
                </a:gsLst>
                <a:lin ang="0" scaled="1"/>
                <a:tileRect/>
              </a:gradFill>
            </a:endParaRPr>
          </a:p>
        </p:txBody>
      </p:sp>
      <p:sp>
        <p:nvSpPr>
          <p:cNvPr id="246" name="Google Shape;246;p35"/>
          <p:cNvSpPr txBox="1">
            <a:spLocks noGrp="1"/>
          </p:cNvSpPr>
          <p:nvPr>
            <p:ph type="subTitle" idx="1"/>
          </p:nvPr>
        </p:nvSpPr>
        <p:spPr>
          <a:xfrm>
            <a:off x="686570" y="3481562"/>
            <a:ext cx="4646400" cy="6656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Getting started with remote access, </a:t>
            </a:r>
          </a:p>
          <a:p>
            <a:pPr marL="0" lvl="0" indent="0" algn="l" rtl="0">
              <a:spcBef>
                <a:spcPts val="0"/>
              </a:spcBef>
              <a:spcAft>
                <a:spcPts val="0"/>
              </a:spcAft>
              <a:buNone/>
            </a:pPr>
            <a:r>
              <a:rPr lang="en" dirty="0"/>
              <a:t>backend data modeling, and API endpoints</a:t>
            </a:r>
          </a:p>
        </p:txBody>
      </p:sp>
      <p:cxnSp>
        <p:nvCxnSpPr>
          <p:cNvPr id="248" name="Google Shape;248;p35"/>
          <p:cNvCxnSpPr>
            <a:cxnSpLocks/>
          </p:cNvCxnSpPr>
          <p:nvPr/>
        </p:nvCxnSpPr>
        <p:spPr>
          <a:xfrm>
            <a:off x="740920" y="2914478"/>
            <a:ext cx="3319880" cy="0"/>
          </a:xfrm>
          <a:prstGeom prst="straightConnector1">
            <a:avLst/>
          </a:prstGeom>
          <a:noFill/>
          <a:ln w="19050" cap="flat" cmpd="sng">
            <a:solidFill>
              <a:schemeClr val="lt2"/>
            </a:solidFill>
            <a:prstDash val="solid"/>
            <a:round/>
            <a:headEnd type="none" w="med" len="med"/>
            <a:tailEnd type="none" w="med" len="med"/>
          </a:ln>
        </p:spPr>
      </p:cxnSp>
      <p:pic>
        <p:nvPicPr>
          <p:cNvPr id="7" name="Picture 6" descr="A cartoon character with arms up&#10;&#10;Description automatically generated">
            <a:extLst>
              <a:ext uri="{FF2B5EF4-FFF2-40B4-BE49-F238E27FC236}">
                <a16:creationId xmlns:a16="http://schemas.microsoft.com/office/drawing/2014/main" id="{98C76DDD-E362-1BF5-0F3B-20765ECF4884}"/>
              </a:ext>
            </a:extLst>
          </p:cNvPr>
          <p:cNvPicPr>
            <a:picLocks noChangeAspect="1"/>
          </p:cNvPicPr>
          <p:nvPr/>
        </p:nvPicPr>
        <p:blipFill>
          <a:blip r:embed="rId3"/>
          <a:stretch>
            <a:fillRect/>
          </a:stretch>
        </p:blipFill>
        <p:spPr>
          <a:xfrm>
            <a:off x="4938385" y="634313"/>
            <a:ext cx="3874874" cy="3874874"/>
          </a:xfrm>
          <a:prstGeom prst="rect">
            <a:avLst/>
          </a:prstGeom>
          <a:effectLst>
            <a:softEdge rad="76200"/>
          </a:effectLst>
        </p:spPr>
      </p:pic>
      <p:sp>
        <p:nvSpPr>
          <p:cNvPr id="2" name="Google Shape;317;p42">
            <a:extLst>
              <a:ext uri="{FF2B5EF4-FFF2-40B4-BE49-F238E27FC236}">
                <a16:creationId xmlns:a16="http://schemas.microsoft.com/office/drawing/2014/main" id="{9483C553-D821-C31E-AC21-DFF8D083EB7C}"/>
              </a:ext>
            </a:extLst>
          </p:cNvPr>
          <p:cNvSpPr txBox="1">
            <a:spLocks/>
          </p:cNvSpPr>
          <p:nvPr/>
        </p:nvSpPr>
        <p:spPr>
          <a:xfrm>
            <a:off x="686570" y="2967453"/>
            <a:ext cx="32652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2200" dirty="0">
                <a:gradFill>
                  <a:gsLst>
                    <a:gs pos="0">
                      <a:schemeClr val="tx2">
                        <a:lumMod val="20000"/>
                        <a:lumOff val="80000"/>
                      </a:schemeClr>
                    </a:gs>
                    <a:gs pos="100000">
                      <a:srgbClr val="9CCAED"/>
                    </a:gs>
                  </a:gsLst>
                  <a:lin ang="0" scaled="1"/>
                </a:gradFill>
                <a:latin typeface="Figtree" panose="020B0604020202020204" charset="0"/>
              </a:rPr>
              <a:t>Part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35271" y="86404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59282" y="98941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718496" y="446242"/>
            <a:ext cx="3351355"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Use VS Code to Access Labs</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3873266" y="170665"/>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Explorer</a:t>
            </a:r>
          </a:p>
        </p:txBody>
      </p:sp>
      <p:cxnSp>
        <p:nvCxnSpPr>
          <p:cNvPr id="12" name="Google Shape;695;p34">
            <a:extLst>
              <a:ext uri="{FF2B5EF4-FFF2-40B4-BE49-F238E27FC236}">
                <a16:creationId xmlns:a16="http://schemas.microsoft.com/office/drawing/2014/main" id="{91F0B126-6B06-F110-A7FC-C94056422B51}"/>
              </a:ext>
            </a:extLst>
          </p:cNvPr>
          <p:cNvCxnSpPr>
            <a:cxnSpLocks/>
          </p:cNvCxnSpPr>
          <p:nvPr/>
        </p:nvCxnSpPr>
        <p:spPr>
          <a:xfrm rot="5400000">
            <a:off x="4117118" y="752304"/>
            <a:ext cx="722500" cy="187265"/>
          </a:xfrm>
          <a:prstGeom prst="bentConnector3">
            <a:avLst>
              <a:gd name="adj1" fmla="val 50000"/>
            </a:avLst>
          </a:prstGeom>
          <a:noFill/>
          <a:ln w="28575" cap="flat" cmpd="sng">
            <a:solidFill>
              <a:schemeClr val="tx2"/>
            </a:solidFill>
            <a:prstDash val="solid"/>
            <a:round/>
            <a:headEnd type="none" w="med" len="med"/>
            <a:tailEnd type="none" w="med" len="med"/>
          </a:ln>
        </p:spPr>
      </p:cxnSp>
      <p:cxnSp>
        <p:nvCxnSpPr>
          <p:cNvPr id="15" name="Google Shape;695;p34">
            <a:extLst>
              <a:ext uri="{FF2B5EF4-FFF2-40B4-BE49-F238E27FC236}">
                <a16:creationId xmlns:a16="http://schemas.microsoft.com/office/drawing/2014/main" id="{E6E589E5-35A9-99BF-274F-1A6CE5DDD91E}"/>
              </a:ext>
            </a:extLst>
          </p:cNvPr>
          <p:cNvCxnSpPr>
            <a:cxnSpLocks/>
          </p:cNvCxnSpPr>
          <p:nvPr/>
        </p:nvCxnSpPr>
        <p:spPr>
          <a:xfrm rot="5400000" flipH="1" flipV="1">
            <a:off x="2923802" y="2702252"/>
            <a:ext cx="2070919" cy="4884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3087346" y="3936290"/>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769722" y="4393432"/>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p:cNvCxnSpPr>
          <p:nvPr/>
        </p:nvCxnSpPr>
        <p:spPr>
          <a:xfrm rot="16200000" flipV="1">
            <a:off x="7668075" y="3635058"/>
            <a:ext cx="1084502" cy="497643"/>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5910183" y="285057"/>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p:cNvCxnSpPr>
          <p:nvPr/>
        </p:nvCxnSpPr>
        <p:spPr>
          <a:xfrm rot="5400000">
            <a:off x="6008091" y="721712"/>
            <a:ext cx="634024" cy="336924"/>
          </a:xfrm>
          <a:prstGeom prst="bentConnector3">
            <a:avLst>
              <a:gd name="adj1" fmla="val 50000"/>
            </a:avLst>
          </a:prstGeom>
          <a:noFill/>
          <a:ln w="28575" cap="flat" cmpd="sng">
            <a:solidFill>
              <a:schemeClr val="tx2"/>
            </a:solidFill>
            <a:prstDash val="solid"/>
            <a:round/>
            <a:headEnd type="none" w="med" len="med"/>
            <a:tailEnd type="none" w="med" len="med"/>
          </a:ln>
        </p:spPr>
      </p:cxnSp>
      <p:pic>
        <p:nvPicPr>
          <p:cNvPr id="28" name="Picture 27" descr="A blue ribbon with a cross&#10;&#10;Description automatically generated">
            <a:extLst>
              <a:ext uri="{FF2B5EF4-FFF2-40B4-BE49-F238E27FC236}">
                <a16:creationId xmlns:a16="http://schemas.microsoft.com/office/drawing/2014/main" id="{0298D91A-81C2-B1FC-4472-410F8EAF3E9C}"/>
              </a:ext>
            </a:extLst>
          </p:cNvPr>
          <p:cNvPicPr>
            <a:picLocks noChangeAspect="1"/>
          </p:cNvPicPr>
          <p:nvPr/>
        </p:nvPicPr>
        <p:blipFill>
          <a:blip r:embed="rId4"/>
          <a:stretch>
            <a:fillRect/>
          </a:stretch>
        </p:blipFill>
        <p:spPr>
          <a:xfrm>
            <a:off x="7850174" y="1103650"/>
            <a:ext cx="456062" cy="456062"/>
          </a:xfrm>
          <a:prstGeom prst="rect">
            <a:avLst/>
          </a:prstGeom>
        </p:spPr>
      </p:pic>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712788" y="1588169"/>
            <a:ext cx="2880384" cy="30222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Labs:</a:t>
            </a:r>
          </a:p>
          <a:p>
            <a:pPr indent="-317500">
              <a:spcBef>
                <a:spcPts val="1000"/>
              </a:spcBef>
              <a:buClr>
                <a:schemeClr val="tx2"/>
              </a:buClr>
              <a:buSzPts val="1400"/>
              <a:buFont typeface="DM Sans"/>
              <a:buChar char="●"/>
            </a:pPr>
            <a:r>
              <a:rPr lang="en-US" sz="1100" dirty="0" err="1"/>
              <a:t>sql_ex</a:t>
            </a:r>
            <a:endParaRPr lang="en-US" sz="1100" dirty="0"/>
          </a:p>
          <a:p>
            <a:pPr indent="-317500">
              <a:buClr>
                <a:schemeClr val="tx2"/>
              </a:buClr>
              <a:buSzPts val="1400"/>
              <a:buFont typeface="DM Sans"/>
              <a:buChar char="●"/>
            </a:pPr>
            <a:r>
              <a:rPr lang="en-US" sz="1100" dirty="0" err="1"/>
              <a:t>nosql_ex</a:t>
            </a:r>
            <a:endParaRPr lang="en-US" sz="1100" dirty="0"/>
          </a:p>
          <a:p>
            <a:pPr indent="-317500">
              <a:buClr>
                <a:schemeClr val="tx2"/>
              </a:buClr>
              <a:buSzPts val="1400"/>
              <a:buFont typeface="DM Sans"/>
              <a:buChar char="●"/>
            </a:pPr>
            <a:endParaRPr lang="en-US" sz="1100" dirty="0"/>
          </a:p>
          <a:p>
            <a:pPr indent="-317500">
              <a:buClr>
                <a:schemeClr val="tx2"/>
              </a:buClr>
              <a:buSzPts val="1400"/>
              <a:buFont typeface="DM Sans"/>
              <a:buChar char="●"/>
            </a:pPr>
            <a:r>
              <a:rPr lang="en-US" sz="1100" dirty="0"/>
              <a:t>Using </a:t>
            </a:r>
            <a:r>
              <a:rPr lang="en-US" sz="1100" dirty="0" err="1"/>
              <a:t>venv’s</a:t>
            </a:r>
            <a:r>
              <a:rPr lang="en-US" sz="1100" dirty="0"/>
              <a:t> with terminal vs. vs code python environment extensions. We’ll use terminal/manual way for this lab.</a:t>
            </a:r>
          </a:p>
          <a:p>
            <a:pPr indent="-317500">
              <a:buClr>
                <a:schemeClr val="tx2"/>
              </a:buClr>
              <a:buSzPts val="1400"/>
              <a:buFont typeface="DM Sans"/>
              <a:buChar char="●"/>
            </a:pPr>
            <a:endParaRPr lang="en-US" sz="1100" dirty="0"/>
          </a:p>
          <a:p>
            <a:pPr indent="-317500">
              <a:buClr>
                <a:schemeClr val="tx2"/>
              </a:buClr>
              <a:buSzPts val="1400"/>
              <a:buFont typeface="DM Sans"/>
              <a:buChar char="●"/>
            </a:pPr>
            <a:r>
              <a:rPr lang="en-US" sz="1100" dirty="0"/>
              <a:t>Recommend installing Django/python extensions in ssh connection for syntax highlighting, ai-assisted suggestions and code snippet benefits: Python, Python Extension Pack, </a:t>
            </a:r>
            <a:r>
              <a:rPr lang="en-US" sz="1100" dirty="0" err="1"/>
              <a:t>Pylance</a:t>
            </a:r>
            <a:endParaRPr lang="en-US" sz="1100" dirty="0"/>
          </a:p>
          <a:p>
            <a:pPr marL="0" indent="0">
              <a:spcBef>
                <a:spcPts val="1000"/>
              </a:spcBef>
            </a:pPr>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Learner lab documentation</a:t>
            </a:r>
            <a:endParaRPr dirty="0"/>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AU" dirty="0"/>
              <a:t>S</a:t>
            </a:r>
            <a:r>
              <a:rPr lang="en" dirty="0"/>
              <a:t>ql_ex, no_sql ex</a:t>
            </a:r>
          </a:p>
          <a:p>
            <a:pPr marL="0" lvl="0" indent="0" algn="r" rtl="0">
              <a:spcBef>
                <a:spcPts val="0"/>
              </a:spcBef>
              <a:spcAft>
                <a:spcPts val="0"/>
              </a:spcAft>
              <a:buNone/>
            </a:pPr>
            <a:r>
              <a:rPr lang="en" dirty="0"/>
              <a:t>What is in the projects: sqlite db, manage.py, setting.py, models.py etc</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Saturn is a gas giant and has several rings. It’s composed mostly of hydrogen and helium. It’s the sixth planet from the Sun</a:t>
            </a:r>
            <a:endParaRPr dirty="0"/>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Docs</a:t>
            </a:r>
            <a:endParaRPr b="0"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Docs</a:t>
            </a:r>
            <a:endParaRPr b="0"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Django Projects</a:t>
            </a:r>
            <a:endParaRPr b="0"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b="0" dirty="0">
                <a:gradFill>
                  <a:gsLst>
                    <a:gs pos="0">
                      <a:schemeClr val="tx2">
                        <a:lumMod val="20000"/>
                        <a:lumOff val="80000"/>
                      </a:schemeClr>
                    </a:gs>
                    <a:gs pos="100000">
                      <a:srgbClr val="9CCAED"/>
                    </a:gs>
                  </a:gsLst>
                  <a:lin ang="0" scaled="1"/>
                </a:gradFill>
              </a:rPr>
              <a:t>Django Projects</a:t>
            </a:r>
            <a:endParaRPr b="0"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Repo Contents and Django Project Files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511382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Explore ORM Functionality</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extLst>
      <p:ext uri="{BB962C8B-B14F-4D97-AF65-F5344CB8AC3E}">
        <p14:creationId xmlns:p14="http://schemas.microsoft.com/office/powerpoint/2010/main" val="824257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Enforcing ORM Requirements</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759975"/>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ORM explanation</a:t>
            </a:r>
          </a:p>
          <a:p>
            <a:pPr marL="0" lvl="0" indent="0" algn="l" rtl="0">
              <a:spcBef>
                <a:spcPts val="0"/>
              </a:spcBef>
              <a:spcAft>
                <a:spcPts val="0"/>
              </a:spcAft>
              <a:buNone/>
            </a:pPr>
            <a:r>
              <a:rPr lang="en-US" dirty="0"/>
              <a:t>Provided consistency between data models and database</a:t>
            </a:r>
          </a:p>
          <a:p>
            <a:pPr marL="0" lvl="0" indent="0" algn="l" rtl="0">
              <a:spcBef>
                <a:spcPts val="0"/>
              </a:spcBef>
              <a:spcAft>
                <a:spcPts val="0"/>
              </a:spcAft>
              <a:buNone/>
            </a:pPr>
            <a:r>
              <a:rPr lang="en-US" dirty="0"/>
              <a:t>Essential for relational </a:t>
            </a:r>
            <a:r>
              <a:rPr lang="en-US" dirty="0" err="1"/>
              <a:t>dbs</a:t>
            </a:r>
            <a:endParaRPr lang="en-US" dirty="0"/>
          </a:p>
          <a:p>
            <a:pPr marL="0" lvl="0" indent="0" algn="l" rtl="0">
              <a:spcBef>
                <a:spcPts val="0"/>
              </a:spcBef>
              <a:spcAft>
                <a:spcPts val="0"/>
              </a:spcAft>
              <a:buNone/>
            </a:pPr>
            <a:r>
              <a:rPr lang="en-US" dirty="0"/>
              <a:t>Provides a way to query database with python/through Django</a:t>
            </a:r>
          </a:p>
          <a:p>
            <a:pPr marL="0" lvl="0" indent="0" algn="l" rtl="0">
              <a:spcBef>
                <a:spcPts val="0"/>
              </a:spcBef>
              <a:spcAft>
                <a:spcPts val="0"/>
              </a:spcAft>
              <a:buNone/>
            </a:pPr>
            <a:r>
              <a:rPr lang="en-US" dirty="0"/>
              <a:t>Similar to SQL</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388851"/>
            <a:ext cx="3211042" cy="3309624"/>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Write models/schema with Django and make migrations to write to </a:t>
            </a:r>
            <a:r>
              <a:rPr lang="en-US" sz="1000" dirty="0" err="1">
                <a:solidFill>
                  <a:schemeClr val="tx1"/>
                </a:solidFill>
                <a:latin typeface="DM Sans" pitchFamily="2" charset="0"/>
              </a:rPr>
              <a:t>sqlite</a:t>
            </a:r>
            <a:r>
              <a:rPr lang="en-US" sz="1000" dirty="0">
                <a:solidFill>
                  <a:schemeClr val="tx1"/>
                </a:solidFill>
                <a:latin typeface="DM Sans" pitchFamily="2" charset="0"/>
              </a:rPr>
              <a:t> </a:t>
            </a:r>
            <a:r>
              <a:rPr lang="en-US" sz="1000" dirty="0" err="1">
                <a:solidFill>
                  <a:schemeClr val="tx1"/>
                </a:solidFill>
                <a:latin typeface="DM Sans" pitchFamily="2" charset="0"/>
              </a:rPr>
              <a:t>builtin</a:t>
            </a:r>
            <a:r>
              <a:rPr lang="en-US" sz="1000" dirty="0">
                <a:solidFill>
                  <a:schemeClr val="tx1"/>
                </a:solidFill>
                <a:latin typeface="DM Sans" pitchFamily="2" charset="0"/>
              </a:rPr>
              <a:t> </a:t>
            </a:r>
            <a:r>
              <a:rPr lang="en-US" sz="1000" dirty="0" err="1">
                <a:solidFill>
                  <a:schemeClr val="tx1"/>
                </a:solidFill>
                <a:latin typeface="DM Sans" pitchFamily="2" charset="0"/>
              </a:rPr>
              <a:t>db</a:t>
            </a:r>
            <a:endParaRPr lang="en-US" sz="1000" dirty="0">
              <a:solidFill>
                <a:schemeClr val="tx1"/>
              </a:solidFill>
              <a:latin typeface="DM Sans" pitchFamily="2" charset="0"/>
            </a:endParaRPr>
          </a:p>
          <a:p>
            <a:r>
              <a:rPr lang="en-US" sz="1000" dirty="0">
                <a:solidFill>
                  <a:schemeClr val="tx1"/>
                </a:solidFill>
                <a:latin typeface="DM Sans" pitchFamily="2" charset="0"/>
              </a:rPr>
              <a:t>Common approach if starting with new </a:t>
            </a:r>
            <a:r>
              <a:rPr lang="en-US" sz="1000" dirty="0" err="1">
                <a:solidFill>
                  <a:schemeClr val="tx1"/>
                </a:solidFill>
                <a:latin typeface="DM Sans" pitchFamily="2" charset="0"/>
              </a:rPr>
              <a:t>db</a:t>
            </a:r>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r>
              <a:rPr lang="en-US" sz="1000" dirty="0">
                <a:solidFill>
                  <a:schemeClr val="tx1"/>
                </a:solidFill>
                <a:latin typeface="DM Sans" pitchFamily="2" charset="0"/>
              </a:rPr>
              <a:t>Use </a:t>
            </a:r>
            <a:r>
              <a:rPr lang="en-US" sz="1000" dirty="0" err="1">
                <a:solidFill>
                  <a:schemeClr val="tx1"/>
                </a:solidFill>
                <a:latin typeface="DM Sans" pitchFamily="2" charset="0"/>
              </a:rPr>
              <a:t>importdb</a:t>
            </a:r>
            <a:r>
              <a:rPr lang="en-US" sz="1000" dirty="0">
                <a:solidFill>
                  <a:schemeClr val="tx1"/>
                </a:solidFill>
                <a:latin typeface="DM Sans" pitchFamily="2" charset="0"/>
              </a:rPr>
              <a:t> to write to Django models from existing </a:t>
            </a:r>
            <a:r>
              <a:rPr lang="en-US" sz="1000" dirty="0" err="1">
                <a:solidFill>
                  <a:schemeClr val="tx1"/>
                </a:solidFill>
                <a:latin typeface="DM Sans" pitchFamily="2" charset="0"/>
              </a:rPr>
              <a:t>db</a:t>
            </a:r>
            <a:r>
              <a:rPr lang="en-US" sz="1000" dirty="0">
                <a:solidFill>
                  <a:schemeClr val="tx1"/>
                </a:solidFill>
                <a:latin typeface="DM Sans" pitchFamily="2" charset="0"/>
              </a:rPr>
              <a:t>/schema.</a:t>
            </a:r>
          </a:p>
          <a:p>
            <a:r>
              <a:rPr lang="en-US" sz="1000" dirty="0">
                <a:solidFill>
                  <a:schemeClr val="tx1"/>
                </a:solidFill>
                <a:latin typeface="DM Sans" pitchFamily="2" charset="0"/>
              </a:rPr>
              <a:t>This includes external </a:t>
            </a:r>
            <a:r>
              <a:rPr lang="en-US" sz="1000" dirty="0" err="1">
                <a:solidFill>
                  <a:schemeClr val="tx1"/>
                </a:solidFill>
                <a:latin typeface="DM Sans" pitchFamily="2" charset="0"/>
              </a:rPr>
              <a:t>db’s</a:t>
            </a:r>
            <a:endParaRPr lang="en-US" sz="1000" dirty="0">
              <a:solidFill>
                <a:schemeClr val="tx1"/>
              </a:solidFill>
              <a:latin typeface="DM Sans" pitchFamily="2" charset="0"/>
            </a:endParaRPr>
          </a:p>
          <a:p>
            <a:r>
              <a:rPr lang="en-US" sz="1000" dirty="0">
                <a:solidFill>
                  <a:schemeClr val="tx1"/>
                </a:solidFill>
                <a:latin typeface="DM Sans" pitchFamily="2" charset="0"/>
              </a:rPr>
              <a:t>Common approach when using an existing </a:t>
            </a:r>
            <a:r>
              <a:rPr lang="en-US" sz="1000" dirty="0" err="1">
                <a:solidFill>
                  <a:schemeClr val="tx1"/>
                </a:solidFill>
                <a:latin typeface="DM Sans" pitchFamily="2" charset="0"/>
              </a:rPr>
              <a:t>db</a:t>
            </a:r>
            <a:r>
              <a:rPr lang="en-US" sz="1000" dirty="0">
                <a:solidFill>
                  <a:schemeClr val="tx1"/>
                </a:solidFill>
                <a:latin typeface="DM Sans" pitchFamily="2" charset="0"/>
              </a:rPr>
              <a:t> in a project</a:t>
            </a: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r>
              <a:rPr lang="en-US" sz="1000" dirty="0">
                <a:solidFill>
                  <a:schemeClr val="tx1"/>
                </a:solidFill>
                <a:latin typeface="DM Sans" pitchFamily="2" charset="0"/>
              </a:rPr>
              <a:t>How to connect external </a:t>
            </a:r>
            <a:r>
              <a:rPr lang="en-US" sz="1000" dirty="0" err="1">
                <a:solidFill>
                  <a:schemeClr val="tx1"/>
                </a:solidFill>
                <a:latin typeface="DM Sans" pitchFamily="2" charset="0"/>
              </a:rPr>
              <a:t>db</a:t>
            </a:r>
            <a:endParaRPr lang="en-US" sz="1000" dirty="0">
              <a:solidFill>
                <a:schemeClr val="tx1"/>
              </a:solidFill>
              <a:latin typeface="DM Sans" pitchFamily="2" charset="0"/>
            </a:endParaRPr>
          </a:p>
          <a:p>
            <a:r>
              <a:rPr lang="en-US" sz="1000" dirty="0">
                <a:solidFill>
                  <a:schemeClr val="tx1"/>
                </a:solidFill>
                <a:latin typeface="DM Sans" pitchFamily="2" charset="0"/>
              </a:rPr>
              <a:t>- settings.py</a:t>
            </a:r>
          </a:p>
          <a:p>
            <a:endParaRPr lang="en-US" sz="1000" dirty="0">
              <a:solidFill>
                <a:schemeClr val="tx1"/>
              </a:solidFill>
              <a:latin typeface="DM Sans" pitchFamily="2" charset="0"/>
            </a:endParaRPr>
          </a:p>
          <a:p>
            <a:r>
              <a:rPr lang="en-US" sz="1000" dirty="0">
                <a:solidFill>
                  <a:schemeClr val="tx1"/>
                </a:solidFill>
                <a:latin typeface="DM Sans" pitchFamily="2" charset="0"/>
              </a:rPr>
              <a:t>Both methods of model -&gt; </a:t>
            </a:r>
            <a:r>
              <a:rPr lang="en-US" sz="1000" dirty="0" err="1">
                <a:solidFill>
                  <a:schemeClr val="tx1"/>
                </a:solidFill>
                <a:latin typeface="DM Sans" pitchFamily="2" charset="0"/>
              </a:rPr>
              <a:t>db</a:t>
            </a:r>
            <a:r>
              <a:rPr lang="en-US" sz="1000" dirty="0">
                <a:solidFill>
                  <a:schemeClr val="tx1"/>
                </a:solidFill>
                <a:latin typeface="DM Sans" pitchFamily="2" charset="0"/>
              </a:rPr>
              <a:t> or </a:t>
            </a:r>
            <a:r>
              <a:rPr lang="en-US" sz="1000" dirty="0" err="1">
                <a:solidFill>
                  <a:schemeClr val="tx1"/>
                </a:solidFill>
                <a:latin typeface="DM Sans" pitchFamily="2" charset="0"/>
              </a:rPr>
              <a:t>db</a:t>
            </a:r>
            <a:r>
              <a:rPr lang="en-US" sz="1000" dirty="0">
                <a:solidFill>
                  <a:schemeClr val="tx1"/>
                </a:solidFill>
                <a:latin typeface="DM Sans" pitchFamily="2" charset="0"/>
              </a:rPr>
              <a:t> -&gt; model is viable, as long as they match and are n-sync</a:t>
            </a: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4822555" y="2010320"/>
            <a:ext cx="2956954" cy="477130"/>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python manage.py </a:t>
            </a:r>
            <a:r>
              <a:rPr lang="en-US" sz="1000" dirty="0" err="1">
                <a:solidFill>
                  <a:schemeClr val="tx1"/>
                </a:solidFill>
                <a:latin typeface="Consolas" panose="020B0609020204030204" pitchFamily="49" charset="0"/>
              </a:rPr>
              <a:t>makemigrations</a:t>
            </a:r>
            <a:endParaRPr lang="en-US" sz="1000" dirty="0">
              <a:solidFill>
                <a:schemeClr val="tx1"/>
              </a:solidFill>
              <a:latin typeface="Consolas" panose="020B0609020204030204" pitchFamily="49" charset="0"/>
            </a:endParaRPr>
          </a:p>
          <a:p>
            <a:r>
              <a:rPr lang="en-US" sz="1000" dirty="0">
                <a:solidFill>
                  <a:srgbClr val="0070C0"/>
                </a:solidFill>
                <a:latin typeface="Consolas" panose="020B0609020204030204" pitchFamily="49" charset="0"/>
              </a:rPr>
              <a:t>python manage.py </a:t>
            </a:r>
            <a:r>
              <a:rPr lang="en-US" sz="1000" dirty="0">
                <a:solidFill>
                  <a:schemeClr val="tx1"/>
                </a:solidFill>
                <a:latin typeface="Consolas" panose="020B0609020204030204" pitchFamily="49" charset="0"/>
              </a:rPr>
              <a:t>migrate</a:t>
            </a:r>
          </a:p>
        </p:txBody>
      </p:sp>
      <p:sp>
        <p:nvSpPr>
          <p:cNvPr id="4" name="Rectangle: Rounded Corners 3">
            <a:extLst>
              <a:ext uri="{FF2B5EF4-FFF2-40B4-BE49-F238E27FC236}">
                <a16:creationId xmlns:a16="http://schemas.microsoft.com/office/drawing/2014/main" id="{12290FE5-FB78-EAE7-3C06-2301A9342929}"/>
              </a:ext>
            </a:extLst>
          </p:cNvPr>
          <p:cNvSpPr/>
          <p:nvPr/>
        </p:nvSpPr>
        <p:spPr>
          <a:xfrm>
            <a:off x="4795476" y="3266697"/>
            <a:ext cx="2956954" cy="302923"/>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python manage.py </a:t>
            </a:r>
            <a:r>
              <a:rPr lang="en-US" sz="1000" dirty="0" err="1">
                <a:solidFill>
                  <a:schemeClr val="tx1"/>
                </a:solidFill>
                <a:latin typeface="Consolas" panose="020B0609020204030204" pitchFamily="49" charset="0"/>
              </a:rPr>
              <a:t>importdb</a:t>
            </a:r>
            <a:endParaRPr lang="en-US" sz="1000" dirty="0">
              <a:solidFill>
                <a:schemeClr val="tx1"/>
              </a:solidFill>
              <a:latin typeface="Consolas" panose="020B0609020204030204" pitchFamily="49" charset="0"/>
            </a:endParaRPr>
          </a:p>
        </p:txBody>
      </p:sp>
      <p:sp>
        <p:nvSpPr>
          <p:cNvPr id="5" name="Google Shape;317;p42">
            <a:extLst>
              <a:ext uri="{FF2B5EF4-FFF2-40B4-BE49-F238E27FC236}">
                <a16:creationId xmlns:a16="http://schemas.microsoft.com/office/drawing/2014/main" id="{6D85975D-B0B4-6E46-7D3C-40B007C7723D}"/>
              </a:ext>
            </a:extLst>
          </p:cNvPr>
          <p:cNvSpPr txBox="1">
            <a:spLocks/>
          </p:cNvSpPr>
          <p:nvPr/>
        </p:nvSpPr>
        <p:spPr>
          <a:xfrm>
            <a:off x="1083315" y="1200093"/>
            <a:ext cx="32652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200" dirty="0">
                <a:gradFill>
                  <a:gsLst>
                    <a:gs pos="0">
                      <a:schemeClr val="tx2">
                        <a:lumMod val="20000"/>
                        <a:lumOff val="80000"/>
                      </a:schemeClr>
                    </a:gs>
                    <a:gs pos="100000">
                      <a:srgbClr val="9CCAED"/>
                    </a:gs>
                  </a:gsLst>
                  <a:lin ang="2700000" scaled="1"/>
                </a:gradFill>
                <a:latin typeface="Figtree" panose="020B0604020202020204" charset="0"/>
              </a:rPr>
              <a:t>Models &lt;-&gt; Database</a:t>
            </a:r>
            <a:endParaRPr lang="en-AU" sz="2200" dirty="0">
              <a:gradFill>
                <a:gsLst>
                  <a:gs pos="0">
                    <a:schemeClr val="tx2">
                      <a:lumMod val="20000"/>
                      <a:lumOff val="80000"/>
                    </a:schemeClr>
                  </a:gs>
                  <a:gs pos="100000">
                    <a:srgbClr val="9CCAED"/>
                  </a:gs>
                </a:gsLst>
                <a:lin ang="2700000" scaled="1"/>
              </a:gradFill>
              <a:latin typeface="Figtree" panose="020B0604020202020204" charset="0"/>
            </a:endParaRPr>
          </a:p>
        </p:txBody>
      </p:sp>
    </p:spTree>
    <p:extLst>
      <p:ext uri="{BB962C8B-B14F-4D97-AF65-F5344CB8AC3E}">
        <p14:creationId xmlns:p14="http://schemas.microsoft.com/office/powerpoint/2010/main" val="4038079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AU" dirty="0">
                <a:gradFill>
                  <a:gsLst>
                    <a:gs pos="0">
                      <a:srgbClr val="CD9CD0"/>
                    </a:gs>
                    <a:gs pos="100000">
                      <a:srgbClr val="9CCAED"/>
                    </a:gs>
                  </a:gsLst>
                  <a:lin ang="0" scaled="1"/>
                </a:gradFill>
              </a:rPr>
              <a:t>Setup of s</a:t>
            </a:r>
            <a:r>
              <a:rPr lang="en" dirty="0">
                <a:gradFill>
                  <a:gsLst>
                    <a:gs pos="0">
                      <a:srgbClr val="CD9CD0"/>
                    </a:gs>
                    <a:gs pos="100000">
                      <a:srgbClr val="9CCAED"/>
                    </a:gs>
                  </a:gsLst>
                  <a:lin ang="0" scaled="1"/>
                </a:gradFill>
              </a:rPr>
              <a:t>ql_ex Project</a:t>
            </a:r>
            <a:endParaRPr dirty="0">
              <a:gradFill>
                <a:gsLst>
                  <a:gs pos="0">
                    <a:srgbClr val="CD9CD0"/>
                  </a:gs>
                  <a:gs pos="100000">
                    <a:srgbClr val="9CCAED"/>
                  </a:gs>
                </a:gsLst>
                <a:lin ang="0" scaled="1"/>
              </a:gradFill>
            </a:endParaRPr>
          </a:p>
        </p:txBody>
      </p:sp>
      <p:sp>
        <p:nvSpPr>
          <p:cNvPr id="308" name="Google Shape;308;p41"/>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Modified files:</a:t>
            </a:r>
            <a:endParaRPr dirty="0"/>
          </a:p>
          <a:p>
            <a:pPr marL="457200" lvl="0" indent="-317500" algn="l" rtl="0">
              <a:spcBef>
                <a:spcPts val="1000"/>
              </a:spcBef>
              <a:spcAft>
                <a:spcPts val="0"/>
              </a:spcAft>
              <a:buSzPts val="1400"/>
              <a:buChar char="●"/>
            </a:pPr>
            <a:r>
              <a:rPr lang="en-US" dirty="0"/>
              <a:t>config/settings.py</a:t>
            </a:r>
          </a:p>
          <a:p>
            <a:pPr marL="457200" lvl="0" indent="-317500" algn="l" rtl="0">
              <a:spcBef>
                <a:spcPts val="0"/>
              </a:spcBef>
              <a:spcAft>
                <a:spcPts val="0"/>
              </a:spcAft>
              <a:buSzPts val="1400"/>
              <a:buChar char="●"/>
            </a:pPr>
            <a:r>
              <a:rPr lang="en-US" dirty="0"/>
              <a:t>main_app/models.py</a:t>
            </a:r>
          </a:p>
          <a:p>
            <a:pPr marL="457200" lvl="0" indent="-317500" algn="l" rtl="0">
              <a:spcBef>
                <a:spcPts val="0"/>
              </a:spcBef>
              <a:spcAft>
                <a:spcPts val="0"/>
              </a:spcAft>
              <a:buSzPts val="1400"/>
              <a:buChar char="●"/>
            </a:pPr>
            <a:r>
              <a:rPr lang="en-US" dirty="0"/>
              <a:t>main_app/admin.py</a:t>
            </a:r>
          </a:p>
          <a:p>
            <a:pPr marL="139700" lvl="0" indent="0" algn="l" rtl="0">
              <a:spcBef>
                <a:spcPts val="0"/>
              </a:spcBef>
              <a:spcAft>
                <a:spcPts val="0"/>
              </a:spcAft>
              <a:buSzPts val="1400"/>
              <a:buNone/>
            </a:pPr>
            <a:endParaRPr lang="en-US" dirty="0"/>
          </a:p>
          <a:p>
            <a:pPr marL="0" lvl="0" indent="0" algn="l" rtl="0">
              <a:spcBef>
                <a:spcPts val="1000"/>
              </a:spcBef>
              <a:spcAft>
                <a:spcPts val="0"/>
              </a:spcAft>
              <a:buNone/>
            </a:pPr>
            <a:r>
              <a:rPr lang="en" dirty="0"/>
              <a:t>And the most important thing: the audience won’t miss the point of your presentation</a:t>
            </a:r>
            <a:endParaRPr dirty="0"/>
          </a:p>
        </p:txBody>
      </p:sp>
      <p:sp>
        <p:nvSpPr>
          <p:cNvPr id="2" name="Rectangle: Rounded Corners 1">
            <a:extLst>
              <a:ext uri="{FF2B5EF4-FFF2-40B4-BE49-F238E27FC236}">
                <a16:creationId xmlns:a16="http://schemas.microsoft.com/office/drawing/2014/main" id="{FE0CE6E9-9B28-9908-FB2E-5BB4D93CA73C}"/>
              </a:ext>
            </a:extLst>
          </p:cNvPr>
          <p:cNvSpPr/>
          <p:nvPr/>
        </p:nvSpPr>
        <p:spPr>
          <a:xfrm>
            <a:off x="719856" y="4061987"/>
            <a:ext cx="2956954" cy="713084"/>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python manage.py </a:t>
            </a:r>
            <a:r>
              <a:rPr lang="en-US" sz="1000" dirty="0" err="1">
                <a:solidFill>
                  <a:schemeClr val="tx1"/>
                </a:solidFill>
                <a:latin typeface="Consolas" panose="020B0609020204030204" pitchFamily="49" charset="0"/>
              </a:rPr>
              <a:t>makemigrations</a:t>
            </a:r>
            <a:endParaRPr lang="en-US" sz="1000" dirty="0">
              <a:solidFill>
                <a:schemeClr val="tx1"/>
              </a:solidFill>
              <a:latin typeface="Consolas" panose="020B0609020204030204" pitchFamily="49" charset="0"/>
            </a:endParaRPr>
          </a:p>
          <a:p>
            <a:r>
              <a:rPr lang="en-US" sz="1000" dirty="0">
                <a:solidFill>
                  <a:srgbClr val="0070C0"/>
                </a:solidFill>
                <a:latin typeface="Consolas" panose="020B0609020204030204" pitchFamily="49" charset="0"/>
              </a:rPr>
              <a:t>python manage.py </a:t>
            </a:r>
            <a:r>
              <a:rPr lang="en-US" sz="1000" dirty="0">
                <a:solidFill>
                  <a:schemeClr val="tx1"/>
                </a:solidFill>
                <a:latin typeface="Consolas" panose="020B0609020204030204" pitchFamily="49" charset="0"/>
              </a:rPr>
              <a:t>migrate</a:t>
            </a:r>
          </a:p>
        </p:txBody>
      </p:sp>
      <p:sp>
        <p:nvSpPr>
          <p:cNvPr id="3" name="Rectangle: Rounded Corners 2">
            <a:extLst>
              <a:ext uri="{FF2B5EF4-FFF2-40B4-BE49-F238E27FC236}">
                <a16:creationId xmlns:a16="http://schemas.microsoft.com/office/drawing/2014/main" id="{C951D2D2-73E2-CC61-CE8F-52F91692807B}"/>
              </a:ext>
            </a:extLst>
          </p:cNvPr>
          <p:cNvSpPr/>
          <p:nvPr/>
        </p:nvSpPr>
        <p:spPr>
          <a:xfrm>
            <a:off x="4861155" y="980631"/>
            <a:ext cx="3500957" cy="3525108"/>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descr="A screen shot of a computer&#10;&#10;Description automatically generated">
            <a:extLst>
              <a:ext uri="{FF2B5EF4-FFF2-40B4-BE49-F238E27FC236}">
                <a16:creationId xmlns:a16="http://schemas.microsoft.com/office/drawing/2014/main" id="{2129D19D-66D2-16DC-8983-29035E7762DB}"/>
              </a:ext>
            </a:extLst>
          </p:cNvPr>
          <p:cNvPicPr>
            <a:picLocks noChangeAspect="1"/>
          </p:cNvPicPr>
          <p:nvPr/>
        </p:nvPicPr>
        <p:blipFill>
          <a:blip r:embed="rId3"/>
          <a:stretch>
            <a:fillRect/>
          </a:stretch>
        </p:blipFill>
        <p:spPr>
          <a:xfrm>
            <a:off x="398678" y="112592"/>
            <a:ext cx="1656174" cy="985449"/>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86269FA7-0329-0BC6-A19D-D4FF1AE83845}"/>
              </a:ext>
            </a:extLst>
          </p:cNvPr>
          <p:cNvPicPr>
            <a:picLocks noChangeAspect="1"/>
          </p:cNvPicPr>
          <p:nvPr/>
        </p:nvPicPr>
        <p:blipFill>
          <a:blip r:embed="rId4"/>
          <a:stretch>
            <a:fillRect/>
          </a:stretch>
        </p:blipFill>
        <p:spPr>
          <a:xfrm>
            <a:off x="2313444" y="156321"/>
            <a:ext cx="1453431" cy="941720"/>
          </a:xfrm>
          <a:prstGeom prst="rect">
            <a:avLst/>
          </a:prstGeom>
        </p:spPr>
      </p:pic>
      <p:pic>
        <p:nvPicPr>
          <p:cNvPr id="16" name="Picture 15" descr="A computer screen shot of a program code&#10;&#10;Description automatically generated">
            <a:extLst>
              <a:ext uri="{FF2B5EF4-FFF2-40B4-BE49-F238E27FC236}">
                <a16:creationId xmlns:a16="http://schemas.microsoft.com/office/drawing/2014/main" id="{3E2146C4-2B21-245E-C157-D695239A79F3}"/>
              </a:ext>
            </a:extLst>
          </p:cNvPr>
          <p:cNvPicPr>
            <a:picLocks noChangeAspect="1"/>
          </p:cNvPicPr>
          <p:nvPr/>
        </p:nvPicPr>
        <p:blipFill>
          <a:blip r:embed="rId5"/>
          <a:stretch>
            <a:fillRect/>
          </a:stretch>
        </p:blipFill>
        <p:spPr>
          <a:xfrm>
            <a:off x="4139287" y="691316"/>
            <a:ext cx="4712271" cy="3234023"/>
          </a:xfrm>
          <a:prstGeom prst="rect">
            <a:avLst/>
          </a:prstGeom>
        </p:spPr>
      </p:pic>
    </p:spTree>
    <p:extLst>
      <p:ext uri="{BB962C8B-B14F-4D97-AF65-F5344CB8AC3E}">
        <p14:creationId xmlns:p14="http://schemas.microsoft.com/office/powerpoint/2010/main" val="858022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Result of Migrating Model Code to Schema</a:t>
            </a:r>
            <a:endParaRPr dirty="0">
              <a:gradFill>
                <a:gsLst>
                  <a:gs pos="0">
                    <a:srgbClr val="CD9CD0"/>
                  </a:gs>
                  <a:gs pos="100000">
                    <a:srgbClr val="9CCAED"/>
                  </a:gs>
                </a:gsLst>
                <a:lin ang="0" scaled="1"/>
              </a:gradFill>
            </a:endParaRPr>
          </a:p>
        </p:txBody>
      </p:sp>
      <p:sp>
        <p:nvSpPr>
          <p:cNvPr id="2" name="Rectangle: Rounded Corners 1">
            <a:extLst>
              <a:ext uri="{FF2B5EF4-FFF2-40B4-BE49-F238E27FC236}">
                <a16:creationId xmlns:a16="http://schemas.microsoft.com/office/drawing/2014/main" id="{9D584C28-D05E-80F7-CC0E-68EBCB892386}"/>
              </a:ext>
            </a:extLst>
          </p:cNvPr>
          <p:cNvSpPr/>
          <p:nvPr/>
        </p:nvSpPr>
        <p:spPr>
          <a:xfrm>
            <a:off x="4744997" y="1173367"/>
            <a:ext cx="3684430" cy="3525108"/>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85E302C4-D592-FB3B-1277-5085C23E1D45}"/>
              </a:ext>
            </a:extLst>
          </p:cNvPr>
          <p:cNvPicPr>
            <a:picLocks noChangeAspect="1"/>
          </p:cNvPicPr>
          <p:nvPr/>
        </p:nvPicPr>
        <p:blipFill>
          <a:blip r:embed="rId3"/>
          <a:srcRect/>
          <a:stretch/>
        </p:blipFill>
        <p:spPr>
          <a:xfrm>
            <a:off x="714572" y="1662023"/>
            <a:ext cx="3684432" cy="3036452"/>
          </a:xfrm>
          <a:prstGeom prst="rect">
            <a:avLst/>
          </a:prstGeom>
        </p:spPr>
      </p:pic>
      <p:sp>
        <p:nvSpPr>
          <p:cNvPr id="318" name="Google Shape;318;p42"/>
          <p:cNvSpPr txBox="1">
            <a:spLocks noGrp="1"/>
          </p:cNvSpPr>
          <p:nvPr>
            <p:ph type="subTitle" idx="4"/>
          </p:nvPr>
        </p:nvSpPr>
        <p:spPr>
          <a:xfrm>
            <a:off x="714572" y="1089061"/>
            <a:ext cx="3684432"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Entity Relationship Diagram</a:t>
            </a:r>
            <a:endParaRPr b="0" dirty="0">
              <a:gradFill>
                <a:gsLst>
                  <a:gs pos="0">
                    <a:schemeClr val="tx2">
                      <a:lumMod val="20000"/>
                      <a:lumOff val="80000"/>
                    </a:schemeClr>
                  </a:gs>
                  <a:gs pos="100000">
                    <a:srgbClr val="9CCAED"/>
                  </a:gs>
                </a:gsLst>
                <a:lin ang="0" scaled="1"/>
              </a:gradFill>
            </a:endParaRPr>
          </a:p>
        </p:txBody>
      </p:sp>
      <p:sp>
        <p:nvSpPr>
          <p:cNvPr id="6" name="Google Shape;316;p42">
            <a:extLst>
              <a:ext uri="{FF2B5EF4-FFF2-40B4-BE49-F238E27FC236}">
                <a16:creationId xmlns:a16="http://schemas.microsoft.com/office/drawing/2014/main" id="{D35E659F-2607-71F1-50AB-4426E2D7E6BA}"/>
              </a:ext>
            </a:extLst>
          </p:cNvPr>
          <p:cNvSpPr txBox="1">
            <a:spLocks/>
          </p:cNvSpPr>
          <p:nvPr/>
        </p:nvSpPr>
        <p:spPr>
          <a:xfrm>
            <a:off x="4954612" y="1760399"/>
            <a:ext cx="3265200" cy="127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r>
              <a:rPr lang="en-US" sz="1000" dirty="0"/>
              <a:t>Using Django to create the database schema can be a particularly appealing approach when there is no existing database to import as it simplifies the declaration of fields and relationships. As Django handles the creation of an auto-incrementing Primary Key for tables, these don’t need to be explicitly declared. In addition, linking/intermediary tables required by many to many relationships are handled by Django, only requiring the relationship to declared in one table with reference to the other. A Foreign Key can even reference another table without specifying its PK. These characteristics make it quick and easy to create tables and simplifies relationship requirements. Lastly, you will want your models to match your schema anyway, and this is an effective way of maintaining consistency between the two.</a:t>
            </a:r>
          </a:p>
        </p:txBody>
      </p:sp>
      <p:sp>
        <p:nvSpPr>
          <p:cNvPr id="7" name="Google Shape;317;p42">
            <a:extLst>
              <a:ext uri="{FF2B5EF4-FFF2-40B4-BE49-F238E27FC236}">
                <a16:creationId xmlns:a16="http://schemas.microsoft.com/office/drawing/2014/main" id="{5DF4B6D3-5FCC-B86C-B808-C83824F4D977}"/>
              </a:ext>
            </a:extLst>
          </p:cNvPr>
          <p:cNvSpPr txBox="1">
            <a:spLocks/>
          </p:cNvSpPr>
          <p:nvPr/>
        </p:nvSpPr>
        <p:spPr>
          <a:xfrm>
            <a:off x="4954612" y="1173367"/>
            <a:ext cx="3265200"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200"/>
              <a:buFont typeface="Figtree"/>
              <a:buNone/>
              <a:defRPr sz="2200" b="1"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9pPr>
          </a:lstStyle>
          <a:p>
            <a:pPr marL="0" indent="0"/>
            <a:r>
              <a:rPr lang="en-AU" b="0" dirty="0">
                <a:gradFill>
                  <a:gsLst>
                    <a:gs pos="0">
                      <a:schemeClr val="tx2">
                        <a:lumMod val="20000"/>
                        <a:lumOff val="80000"/>
                      </a:schemeClr>
                    </a:gs>
                    <a:gs pos="100000">
                      <a:srgbClr val="9CCAED"/>
                    </a:gs>
                  </a:gsLst>
                  <a:lin ang="0" scaled="1"/>
                </a:gradFill>
              </a:rPr>
              <a:t>Advantages</a:t>
            </a:r>
          </a:p>
        </p:txBody>
      </p:sp>
      <p:cxnSp>
        <p:nvCxnSpPr>
          <p:cNvPr id="8" name="Google Shape;319;p42">
            <a:extLst>
              <a:ext uri="{FF2B5EF4-FFF2-40B4-BE49-F238E27FC236}">
                <a16:creationId xmlns:a16="http://schemas.microsoft.com/office/drawing/2014/main" id="{6C5FE53D-AE07-3DB9-4A0A-C658F8E8E718}"/>
              </a:ext>
            </a:extLst>
          </p:cNvPr>
          <p:cNvCxnSpPr/>
          <p:nvPr/>
        </p:nvCxnSpPr>
        <p:spPr>
          <a:xfrm>
            <a:off x="6255112" y="1760399"/>
            <a:ext cx="6642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202006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6" name="Google Shape;515;p54">
            <a:extLst>
              <a:ext uri="{FF2B5EF4-FFF2-40B4-BE49-F238E27FC236}">
                <a16:creationId xmlns:a16="http://schemas.microsoft.com/office/drawing/2014/main" id="{5A2AC3A3-B145-6645-2E53-945445FB817D}"/>
              </a:ext>
            </a:extLst>
          </p:cNvPr>
          <p:cNvSpPr txBox="1">
            <a:spLocks noGrp="1"/>
          </p:cNvSpPr>
          <p:nvPr>
            <p:ph type="title"/>
          </p:nvPr>
        </p:nvSpPr>
        <p:spPr>
          <a:xfrm>
            <a:off x="5192973" y="925191"/>
            <a:ext cx="2933002" cy="106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Django Admin GUI</a:t>
            </a:r>
            <a:endParaRPr dirty="0">
              <a:gradFill>
                <a:gsLst>
                  <a:gs pos="0">
                    <a:srgbClr val="CD9CD0"/>
                  </a:gs>
                  <a:gs pos="100000">
                    <a:srgbClr val="9CCAED"/>
                  </a:gs>
                </a:gsLst>
                <a:lin ang="0" scaled="1"/>
              </a:gradFill>
            </a:endParaRPr>
          </a:p>
        </p:txBody>
      </p:sp>
      <p:sp>
        <p:nvSpPr>
          <p:cNvPr id="8" name="Google Shape;516;p54">
            <a:extLst>
              <a:ext uri="{FF2B5EF4-FFF2-40B4-BE49-F238E27FC236}">
                <a16:creationId xmlns:a16="http://schemas.microsoft.com/office/drawing/2014/main" id="{B506B3CE-B12C-ACD8-FA34-CF0B7D7350D2}"/>
              </a:ext>
            </a:extLst>
          </p:cNvPr>
          <p:cNvSpPr txBox="1">
            <a:spLocks/>
          </p:cNvSpPr>
          <p:nvPr/>
        </p:nvSpPr>
        <p:spPr>
          <a:xfrm>
            <a:off x="5192973" y="1988391"/>
            <a:ext cx="2933002" cy="916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4800">
              <a:buClr>
                <a:schemeClr val="tx2"/>
              </a:buClr>
              <a:buSzPts val="1200"/>
              <a:buFont typeface="Sarabun"/>
              <a:buChar char="●"/>
            </a:pPr>
            <a:r>
              <a:rPr lang="en-US" sz="1200" dirty="0">
                <a:solidFill>
                  <a:schemeClr val="tx1"/>
                </a:solidFill>
                <a:latin typeface="DM Sans" pitchFamily="2" charset="0"/>
              </a:rPr>
              <a:t>Manage users/groups</a:t>
            </a:r>
          </a:p>
          <a:p>
            <a:pPr marL="457200" indent="-304800">
              <a:buClr>
                <a:schemeClr val="tx2"/>
              </a:buClr>
              <a:buSzPts val="1200"/>
              <a:buFont typeface="Sarabun"/>
              <a:buChar char="●"/>
            </a:pPr>
            <a:r>
              <a:rPr lang="en-US" sz="1200" dirty="0">
                <a:solidFill>
                  <a:schemeClr val="tx1"/>
                </a:solidFill>
                <a:latin typeface="DM Sans" pitchFamily="2" charset="0"/>
              </a:rPr>
              <a:t>Register models with main_app/admin.py</a:t>
            </a:r>
          </a:p>
          <a:p>
            <a:pPr marL="457200" indent="-304800">
              <a:buClr>
                <a:schemeClr val="tx2"/>
              </a:buClr>
              <a:buSzPts val="1200"/>
              <a:buFont typeface="Sarabun"/>
              <a:buChar char="●"/>
            </a:pPr>
            <a:r>
              <a:rPr lang="en-US" sz="1200" dirty="0">
                <a:solidFill>
                  <a:schemeClr val="tx1"/>
                </a:solidFill>
                <a:latin typeface="DM Sans" pitchFamily="2" charset="0"/>
              </a:rPr>
              <a:t>Ensure ALLOWED HOSTS in settings.py allows all with * or the specific IP of the machine accessing the portal</a:t>
            </a:r>
          </a:p>
          <a:p>
            <a:pPr marL="457200" indent="-304800">
              <a:buClr>
                <a:schemeClr val="tx2"/>
              </a:buClr>
              <a:buSzPts val="1200"/>
              <a:buFont typeface="Sarabun"/>
              <a:buChar char="●"/>
            </a:pPr>
            <a:endParaRPr lang="en-US" sz="1200" dirty="0">
              <a:solidFill>
                <a:schemeClr val="tx1"/>
              </a:solidFill>
              <a:latin typeface="DM Sans" pitchFamily="2" charset="0"/>
            </a:endParaRPr>
          </a:p>
          <a:p>
            <a:pPr marL="457200" indent="-304800">
              <a:buClr>
                <a:schemeClr val="tx2"/>
              </a:buClr>
              <a:buSzPts val="1200"/>
              <a:buFont typeface="Sarabun"/>
              <a:buChar char="●"/>
            </a:pPr>
            <a:r>
              <a:rPr lang="en-US" sz="1200" dirty="0">
                <a:solidFill>
                  <a:schemeClr val="tx1"/>
                </a:solidFill>
                <a:latin typeface="DM Sans" pitchFamily="2" charset="0"/>
              </a:rPr>
              <a:t>Make accessible with: python manage.py </a:t>
            </a:r>
            <a:r>
              <a:rPr lang="en-US" sz="1200" dirty="0" err="1">
                <a:solidFill>
                  <a:schemeClr val="tx1"/>
                </a:solidFill>
                <a:latin typeface="DM Sans" pitchFamily="2" charset="0"/>
              </a:rPr>
              <a:t>runserver</a:t>
            </a:r>
            <a:endParaRPr lang="en-US" sz="1200" dirty="0">
              <a:solidFill>
                <a:schemeClr val="tx1"/>
              </a:solidFill>
              <a:latin typeface="DM Sans" pitchFamily="2" charset="0"/>
            </a:endParaRPr>
          </a:p>
          <a:p>
            <a:pPr marL="457200" indent="-304800">
              <a:buClr>
                <a:schemeClr val="tx2"/>
              </a:buClr>
              <a:buSzPts val="1200"/>
              <a:buFont typeface="Sarabun"/>
              <a:buChar char="●"/>
            </a:pPr>
            <a:r>
              <a:rPr lang="en-US" sz="1200" dirty="0">
                <a:solidFill>
                  <a:schemeClr val="tx1"/>
                </a:solidFill>
                <a:latin typeface="DM Sans" pitchFamily="2" charset="0"/>
              </a:rPr>
              <a:t>http://&lt;djangoip&gt;:8000/admin</a:t>
            </a:r>
          </a:p>
        </p:txBody>
      </p:sp>
      <p:grpSp>
        <p:nvGrpSpPr>
          <p:cNvPr id="10" name="Google Shape;499;p53">
            <a:extLst>
              <a:ext uri="{FF2B5EF4-FFF2-40B4-BE49-F238E27FC236}">
                <a16:creationId xmlns:a16="http://schemas.microsoft.com/office/drawing/2014/main" id="{A77F626D-AD0D-7207-6CBF-E1222B059CF5}"/>
              </a:ext>
            </a:extLst>
          </p:cNvPr>
          <p:cNvGrpSpPr/>
          <p:nvPr/>
        </p:nvGrpSpPr>
        <p:grpSpPr>
          <a:xfrm>
            <a:off x="201737" y="925191"/>
            <a:ext cx="4648863" cy="3562085"/>
            <a:chOff x="331763" y="414153"/>
            <a:chExt cx="6903246" cy="5289454"/>
          </a:xfrm>
          <a:solidFill>
            <a:srgbClr val="2F2F2F"/>
          </a:solidFill>
        </p:grpSpPr>
        <p:sp>
          <p:nvSpPr>
            <p:cNvPr id="11" name="Google Shape;500;p53">
              <a:extLst>
                <a:ext uri="{FF2B5EF4-FFF2-40B4-BE49-F238E27FC236}">
                  <a16:creationId xmlns:a16="http://schemas.microsoft.com/office/drawing/2014/main" id="{4025C27C-D574-3582-9DFC-386214C27B93}"/>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01;p53">
              <a:extLst>
                <a:ext uri="{FF2B5EF4-FFF2-40B4-BE49-F238E27FC236}">
                  <a16:creationId xmlns:a16="http://schemas.microsoft.com/office/drawing/2014/main" id="{CB67567E-43B9-857D-90F7-41E899C8FAB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02;p53">
              <a:extLst>
                <a:ext uri="{FF2B5EF4-FFF2-40B4-BE49-F238E27FC236}">
                  <a16:creationId xmlns:a16="http://schemas.microsoft.com/office/drawing/2014/main" id="{6299D49B-3E10-7598-D405-D56B47F61D79}"/>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503;p53">
              <a:extLst>
                <a:ext uri="{FF2B5EF4-FFF2-40B4-BE49-F238E27FC236}">
                  <a16:creationId xmlns:a16="http://schemas.microsoft.com/office/drawing/2014/main" id="{AD343E99-BFCF-80CA-79EE-5AA0E160D488}"/>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Rounded Corners 1">
            <a:extLst>
              <a:ext uri="{FF2B5EF4-FFF2-40B4-BE49-F238E27FC236}">
                <a16:creationId xmlns:a16="http://schemas.microsoft.com/office/drawing/2014/main" id="{192F6E12-8EE9-DBA3-CB8C-886326BCCA19}"/>
              </a:ext>
            </a:extLst>
          </p:cNvPr>
          <p:cNvSpPr/>
          <p:nvPr/>
        </p:nvSpPr>
        <p:spPr>
          <a:xfrm>
            <a:off x="5169021" y="4305803"/>
            <a:ext cx="2956954" cy="313964"/>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python manage.py </a:t>
            </a:r>
            <a:r>
              <a:rPr lang="en-US" sz="1000" dirty="0" err="1">
                <a:solidFill>
                  <a:schemeClr val="tx1"/>
                </a:solidFill>
                <a:latin typeface="Consolas" panose="020B0609020204030204" pitchFamily="49" charset="0"/>
              </a:rPr>
              <a:t>runserver</a:t>
            </a:r>
            <a:r>
              <a:rPr lang="en-US" sz="1000" dirty="0">
                <a:solidFill>
                  <a:schemeClr val="tx1"/>
                </a:solidFill>
                <a:latin typeface="Consolas" panose="020B0609020204030204" pitchFamily="49" charset="0"/>
              </a:rPr>
              <a:t> &lt;</a:t>
            </a:r>
            <a:r>
              <a:rPr lang="en-US" sz="1000" dirty="0" err="1">
                <a:solidFill>
                  <a:schemeClr val="tx1"/>
                </a:solidFill>
                <a:latin typeface="Consolas" panose="020B0609020204030204" pitchFamily="49" charset="0"/>
              </a:rPr>
              <a:t>ip</a:t>
            </a:r>
            <a:r>
              <a:rPr lang="en-US" sz="1000" dirty="0">
                <a:solidFill>
                  <a:schemeClr val="tx1"/>
                </a:solidFill>
                <a:latin typeface="Consolas" panose="020B0609020204030204" pitchFamily="49" charset="0"/>
              </a:rPr>
              <a:t>&gt;:8000</a:t>
            </a:r>
          </a:p>
        </p:txBody>
      </p:sp>
      <p:pic>
        <p:nvPicPr>
          <p:cNvPr id="3" name="Picture 2" descr="A screen shot of a computer&#10;&#10;Description automatically generated">
            <a:extLst>
              <a:ext uri="{FF2B5EF4-FFF2-40B4-BE49-F238E27FC236}">
                <a16:creationId xmlns:a16="http://schemas.microsoft.com/office/drawing/2014/main" id="{6995313B-BEC1-31CE-419A-7B37BF952A59}"/>
              </a:ext>
            </a:extLst>
          </p:cNvPr>
          <p:cNvPicPr>
            <a:picLocks noChangeAspect="1"/>
          </p:cNvPicPr>
          <p:nvPr/>
        </p:nvPicPr>
        <p:blipFill>
          <a:blip r:embed="rId4"/>
          <a:stretch>
            <a:fillRect/>
          </a:stretch>
        </p:blipFill>
        <p:spPr>
          <a:xfrm>
            <a:off x="3299138" y="3994551"/>
            <a:ext cx="1656174" cy="985449"/>
          </a:xfrm>
          <a:prstGeom prst="rect">
            <a:avLst/>
          </a:prstGeom>
        </p:spPr>
      </p:pic>
    </p:spTree>
    <p:extLst>
      <p:ext uri="{BB962C8B-B14F-4D97-AF65-F5344CB8AC3E}">
        <p14:creationId xmlns:p14="http://schemas.microsoft.com/office/powerpoint/2010/main" val="31726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ORM Commands</a:t>
            </a:r>
            <a:endParaRPr dirty="0">
              <a:gradFill>
                <a:gsLst>
                  <a:gs pos="0">
                    <a:srgbClr val="CD9CD0"/>
                  </a:gs>
                  <a:gs pos="100000">
                    <a:srgbClr val="9CCAED"/>
                  </a:gs>
                </a:gsLst>
                <a:lin ang="0" scaled="1"/>
              </a:gradFill>
            </a:endParaRPr>
          </a:p>
        </p:txBody>
      </p:sp>
      <p:sp>
        <p:nvSpPr>
          <p:cNvPr id="348" name="Google Shape;348;p43"/>
          <p:cNvSpPr txBox="1">
            <a:spLocks noGrp="1"/>
          </p:cNvSpPr>
          <p:nvPr>
            <p:ph type="subTitle" idx="4"/>
          </p:nvPr>
        </p:nvSpPr>
        <p:spPr>
          <a:xfrm>
            <a:off x="1274529" y="1938443"/>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Django Shell</a:t>
            </a:r>
            <a:endParaRPr b="0"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2020503" y="1890002"/>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2196304" y="131017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B877B487-0603-DE04-6F6F-4E43C02B119D}"/>
              </a:ext>
            </a:extLst>
          </p:cNvPr>
          <p:cNvSpPr/>
          <p:nvPr/>
        </p:nvSpPr>
        <p:spPr>
          <a:xfrm>
            <a:off x="4581580" y="1310172"/>
            <a:ext cx="3842420" cy="3262568"/>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Select all records from Musician</a:t>
            </a:r>
          </a:p>
          <a:p>
            <a:r>
              <a:rPr lang="en-US" sz="900" dirty="0">
                <a:solidFill>
                  <a:schemeClr val="tx1"/>
                </a:solidFill>
                <a:latin typeface="Consolas" panose="020B0609020204030204" pitchFamily="49" charset="0"/>
              </a:rPr>
              <a:t>from </a:t>
            </a:r>
            <a:r>
              <a:rPr lang="en-US" sz="900" dirty="0" err="1">
                <a:solidFill>
                  <a:schemeClr val="tx1"/>
                </a:solidFill>
                <a:latin typeface="Consolas" panose="020B0609020204030204" pitchFamily="49" charset="0"/>
              </a:rPr>
              <a:t>db_project.models</a:t>
            </a:r>
            <a:r>
              <a:rPr lang="en-US" sz="900" dirty="0">
                <a:solidFill>
                  <a:schemeClr val="tx1"/>
                </a:solidFill>
                <a:latin typeface="Consolas" panose="020B0609020204030204" pitchFamily="49" charset="0"/>
              </a:rPr>
              <a:t> import *</a:t>
            </a:r>
          </a:p>
          <a:p>
            <a:r>
              <a:rPr lang="en-US" sz="900" dirty="0">
                <a:solidFill>
                  <a:schemeClr val="tx1"/>
                </a:solidFill>
                <a:latin typeface="Consolas" panose="020B0609020204030204" pitchFamily="49" charset="0"/>
              </a:rPr>
              <a:t>musicians = </a:t>
            </a:r>
            <a:r>
              <a:rPr lang="en-US" sz="900" dirty="0" err="1">
                <a:solidFill>
                  <a:schemeClr val="tx1"/>
                </a:solidFill>
                <a:latin typeface="Consolas" panose="020B0609020204030204" pitchFamily="49" charset="0"/>
              </a:rPr>
              <a:t>Musician.objects.all</a:t>
            </a:r>
            <a:r>
              <a:rPr lang="en-US" sz="900" dirty="0">
                <a:solidFill>
                  <a:schemeClr val="tx1"/>
                </a:solidFill>
                <a:latin typeface="Consolas" panose="020B0609020204030204" pitchFamily="49" charset="0"/>
              </a:rPr>
              <a:t>()</a:t>
            </a:r>
          </a:p>
          <a:p>
            <a:r>
              <a:rPr lang="en-US" sz="900" dirty="0">
                <a:solidFill>
                  <a:schemeClr val="tx1"/>
                </a:solidFill>
                <a:latin typeface="Consolas" panose="020B0609020204030204" pitchFamily="49" charset="0"/>
              </a:rPr>
              <a:t>print(musicians)</a:t>
            </a:r>
          </a:p>
          <a:p>
            <a:endParaRPr lang="en-US" sz="900" dirty="0">
              <a:solidFill>
                <a:schemeClr val="tx1"/>
              </a:solidFill>
              <a:latin typeface="Consolas" panose="020B0609020204030204" pitchFamily="49" charset="0"/>
            </a:endParaRPr>
          </a:p>
          <a:p>
            <a:r>
              <a:rPr lang="en-US" sz="900" dirty="0">
                <a:solidFill>
                  <a:srgbClr val="FFFF00"/>
                </a:solidFill>
                <a:latin typeface="Consolas" panose="020B0609020204030204" pitchFamily="49" charset="0"/>
              </a:rPr>
              <a:t>&lt;</a:t>
            </a:r>
            <a:r>
              <a:rPr lang="en-US" sz="900" dirty="0" err="1">
                <a:solidFill>
                  <a:srgbClr val="FFFF00"/>
                </a:solidFill>
                <a:latin typeface="Consolas" panose="020B0609020204030204" pitchFamily="49" charset="0"/>
              </a:rPr>
              <a:t>QuerySet</a:t>
            </a:r>
            <a:r>
              <a:rPr lang="en-US" sz="900" dirty="0">
                <a:solidFill>
                  <a:srgbClr val="FFFF00"/>
                </a:solidFill>
                <a:latin typeface="Consolas" panose="020B0609020204030204" pitchFamily="49" charset="0"/>
              </a:rPr>
              <a:t> [&lt;Musician: </a:t>
            </a:r>
            <a:r>
              <a:rPr lang="en-US" sz="900" dirty="0" err="1">
                <a:solidFill>
                  <a:srgbClr val="FFFF00"/>
                </a:solidFill>
                <a:latin typeface="Consolas" panose="020B0609020204030204" pitchFamily="49" charset="0"/>
              </a:rPr>
              <a:t>Tosin</a:t>
            </a:r>
            <a:r>
              <a:rPr lang="en-US" sz="900" dirty="0">
                <a:solidFill>
                  <a:srgbClr val="FFFF00"/>
                </a:solidFill>
                <a:latin typeface="Consolas" panose="020B0609020204030204" pitchFamily="49" charset="0"/>
              </a:rPr>
              <a:t> Abasi (Guitar)&gt;, &lt;Musician: Javier Reyes (Guitar)&gt;, &lt;Musician: Matt Garstka (Drums)&gt;]&gt;</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Select the first two records from Musician</a:t>
            </a:r>
          </a:p>
          <a:p>
            <a:r>
              <a:rPr lang="en-US" sz="900" dirty="0">
                <a:solidFill>
                  <a:schemeClr val="tx1"/>
                </a:solidFill>
                <a:latin typeface="Consolas" panose="020B0609020204030204" pitchFamily="49" charset="0"/>
              </a:rPr>
              <a:t>musicians = </a:t>
            </a:r>
            <a:r>
              <a:rPr lang="en-US" sz="900" dirty="0" err="1">
                <a:solidFill>
                  <a:schemeClr val="tx1"/>
                </a:solidFill>
                <a:latin typeface="Consolas" panose="020B0609020204030204" pitchFamily="49" charset="0"/>
              </a:rPr>
              <a:t>Musician.objects.all</a:t>
            </a:r>
            <a:r>
              <a:rPr lang="en-US" sz="900" dirty="0">
                <a:solidFill>
                  <a:schemeClr val="tx1"/>
                </a:solidFill>
                <a:latin typeface="Consolas" panose="020B0609020204030204" pitchFamily="49" charset="0"/>
              </a:rPr>
              <a:t>()[:2]</a:t>
            </a:r>
          </a:p>
          <a:p>
            <a:r>
              <a:rPr lang="en-US" sz="900" dirty="0">
                <a:solidFill>
                  <a:schemeClr val="tx1"/>
                </a:solidFill>
                <a:latin typeface="Consolas" panose="020B0609020204030204" pitchFamily="49" charset="0"/>
              </a:rPr>
              <a:t>print(musicians)</a:t>
            </a:r>
          </a:p>
          <a:p>
            <a:endParaRPr lang="en-US" sz="900" dirty="0">
              <a:solidFill>
                <a:schemeClr val="tx1"/>
              </a:solidFill>
              <a:latin typeface="Consolas" panose="020B0609020204030204" pitchFamily="49" charset="0"/>
            </a:endParaRPr>
          </a:p>
          <a:p>
            <a:r>
              <a:rPr lang="en-US" sz="900" dirty="0">
                <a:solidFill>
                  <a:srgbClr val="FFFF00"/>
                </a:solidFill>
                <a:latin typeface="Consolas" panose="020B0609020204030204" pitchFamily="49" charset="0"/>
              </a:rPr>
              <a:t>&lt;</a:t>
            </a:r>
            <a:r>
              <a:rPr lang="en-US" sz="900" dirty="0" err="1">
                <a:solidFill>
                  <a:srgbClr val="FFFF00"/>
                </a:solidFill>
                <a:latin typeface="Consolas" panose="020B0609020204030204" pitchFamily="49" charset="0"/>
              </a:rPr>
              <a:t>QuerySet</a:t>
            </a:r>
            <a:r>
              <a:rPr lang="en-US" sz="900" dirty="0">
                <a:solidFill>
                  <a:srgbClr val="FFFF00"/>
                </a:solidFill>
                <a:latin typeface="Consolas" panose="020B0609020204030204" pitchFamily="49" charset="0"/>
              </a:rPr>
              <a:t> [&lt;Musician: </a:t>
            </a:r>
            <a:r>
              <a:rPr lang="en-US" sz="900" dirty="0" err="1">
                <a:solidFill>
                  <a:srgbClr val="FFFF00"/>
                </a:solidFill>
                <a:latin typeface="Consolas" panose="020B0609020204030204" pitchFamily="49" charset="0"/>
              </a:rPr>
              <a:t>Tosin</a:t>
            </a:r>
            <a:r>
              <a:rPr lang="en-US" sz="900" dirty="0">
                <a:solidFill>
                  <a:srgbClr val="FFFF00"/>
                </a:solidFill>
                <a:latin typeface="Consolas" panose="020B0609020204030204" pitchFamily="49" charset="0"/>
              </a:rPr>
              <a:t> Abasi (Guitar)&gt;, &lt;Musician: Javier Reyes (Guitar)&gt;]&gt;</a:t>
            </a:r>
          </a:p>
          <a:p>
            <a:endParaRPr lang="en-US" sz="900" dirty="0">
              <a:solidFill>
                <a:srgbClr val="FFFF00"/>
              </a:solidFill>
              <a:latin typeface="Consolas" panose="020B0609020204030204" pitchFamily="49" charset="0"/>
            </a:endParaRPr>
          </a:p>
          <a:p>
            <a:r>
              <a:rPr lang="en-US" sz="900" dirty="0">
                <a:solidFill>
                  <a:schemeClr val="tx2"/>
                </a:solidFill>
                <a:latin typeface="Consolas" panose="020B0609020204030204" pitchFamily="49" charset="0"/>
              </a:rPr>
              <a:t># Order musicians by </a:t>
            </a:r>
            <a:r>
              <a:rPr lang="en-US" sz="900" dirty="0" err="1">
                <a:solidFill>
                  <a:schemeClr val="tx2"/>
                </a:solidFill>
                <a:latin typeface="Consolas" panose="020B0609020204030204" pitchFamily="49" charset="0"/>
              </a:rPr>
              <a:t>first_name</a:t>
            </a:r>
            <a:endParaRPr lang="en-US" sz="900" dirty="0">
              <a:solidFill>
                <a:schemeClr val="tx2"/>
              </a:solidFill>
              <a:latin typeface="Consolas" panose="020B0609020204030204" pitchFamily="49" charset="0"/>
            </a:endParaRPr>
          </a:p>
          <a:p>
            <a:r>
              <a:rPr lang="en-US" sz="900" dirty="0">
                <a:solidFill>
                  <a:schemeClr val="tx1"/>
                </a:solidFill>
                <a:latin typeface="Consolas" panose="020B0609020204030204" pitchFamily="49" charset="0"/>
              </a:rPr>
              <a:t>musicians = </a:t>
            </a:r>
            <a:r>
              <a:rPr lang="en-US" sz="900" dirty="0" err="1">
                <a:solidFill>
                  <a:schemeClr val="tx1"/>
                </a:solidFill>
                <a:latin typeface="Consolas" panose="020B0609020204030204" pitchFamily="49" charset="0"/>
              </a:rPr>
              <a:t>Musician.objects.order_by</a:t>
            </a:r>
            <a:r>
              <a:rPr lang="en-US" sz="900" dirty="0">
                <a:solidFill>
                  <a:schemeClr val="tx1"/>
                </a:solidFill>
                <a:latin typeface="Consolas" panose="020B0609020204030204" pitchFamily="49" charset="0"/>
              </a:rPr>
              <a:t>("</a:t>
            </a:r>
            <a:r>
              <a:rPr lang="en-US" sz="900" dirty="0" err="1">
                <a:solidFill>
                  <a:schemeClr val="tx1"/>
                </a:solidFill>
                <a:latin typeface="Consolas" panose="020B0609020204030204" pitchFamily="49" charset="0"/>
              </a:rPr>
              <a:t>first_name</a:t>
            </a:r>
            <a:r>
              <a:rPr lang="en-US" sz="900" dirty="0">
                <a:solidFill>
                  <a:schemeClr val="tx1"/>
                </a:solidFill>
                <a:latin typeface="Consolas" panose="020B0609020204030204" pitchFamily="49" charset="0"/>
              </a:rPr>
              <a:t>")</a:t>
            </a:r>
          </a:p>
          <a:p>
            <a:r>
              <a:rPr lang="en-US" sz="900" dirty="0">
                <a:solidFill>
                  <a:schemeClr val="tx1"/>
                </a:solidFill>
                <a:latin typeface="Consolas" panose="020B0609020204030204" pitchFamily="49" charset="0"/>
              </a:rPr>
              <a:t>print(musicians)</a:t>
            </a:r>
          </a:p>
          <a:p>
            <a:endParaRPr lang="en-US" sz="900" dirty="0">
              <a:solidFill>
                <a:schemeClr val="tx1"/>
              </a:solidFill>
              <a:latin typeface="Consolas" panose="020B0609020204030204" pitchFamily="49" charset="0"/>
            </a:endParaRPr>
          </a:p>
          <a:p>
            <a:r>
              <a:rPr lang="en-US" sz="900" dirty="0">
                <a:solidFill>
                  <a:srgbClr val="FFFF00"/>
                </a:solidFill>
                <a:latin typeface="Consolas" panose="020B0609020204030204" pitchFamily="49" charset="0"/>
              </a:rPr>
              <a:t>&lt;</a:t>
            </a:r>
            <a:r>
              <a:rPr lang="en-US" sz="900" dirty="0" err="1">
                <a:solidFill>
                  <a:srgbClr val="FFFF00"/>
                </a:solidFill>
                <a:latin typeface="Consolas" panose="020B0609020204030204" pitchFamily="49" charset="0"/>
              </a:rPr>
              <a:t>QuerySet</a:t>
            </a:r>
            <a:r>
              <a:rPr lang="en-US" sz="900" dirty="0">
                <a:solidFill>
                  <a:srgbClr val="FFFF00"/>
                </a:solidFill>
                <a:latin typeface="Consolas" panose="020B0609020204030204" pitchFamily="49" charset="0"/>
              </a:rPr>
              <a:t> [&lt;Musician: Javier Reyes (Guitar)&gt;, &lt;Musician: Matt Garstka (Drums)&gt;, &lt;Musician: </a:t>
            </a:r>
            <a:r>
              <a:rPr lang="en-US" sz="900" dirty="0" err="1">
                <a:solidFill>
                  <a:srgbClr val="FFFF00"/>
                </a:solidFill>
                <a:latin typeface="Consolas" panose="020B0609020204030204" pitchFamily="49" charset="0"/>
              </a:rPr>
              <a:t>Tosin</a:t>
            </a:r>
            <a:r>
              <a:rPr lang="en-US" sz="900" dirty="0">
                <a:solidFill>
                  <a:srgbClr val="FFFF00"/>
                </a:solidFill>
                <a:latin typeface="Consolas" panose="020B0609020204030204" pitchFamily="49" charset="0"/>
              </a:rPr>
              <a:t> Abasi (Guitar)&gt;]&gt;</a:t>
            </a:r>
          </a:p>
        </p:txBody>
      </p:sp>
      <p:sp>
        <p:nvSpPr>
          <p:cNvPr id="9" name="Google Shape;316;p42">
            <a:extLst>
              <a:ext uri="{FF2B5EF4-FFF2-40B4-BE49-F238E27FC236}">
                <a16:creationId xmlns:a16="http://schemas.microsoft.com/office/drawing/2014/main" id="{6224A644-220E-051B-5AB4-6E18F2A82D5D}"/>
              </a:ext>
            </a:extLst>
          </p:cNvPr>
          <p:cNvSpPr txBox="1">
            <a:spLocks/>
          </p:cNvSpPr>
          <p:nvPr/>
        </p:nvSpPr>
        <p:spPr>
          <a:xfrm>
            <a:off x="720000" y="2414543"/>
            <a:ext cx="3265200" cy="127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r>
              <a:rPr lang="en-US" dirty="0"/>
              <a:t>Now we're going to </a:t>
            </a:r>
            <a:r>
              <a:rPr lang="en-US" dirty="0" err="1"/>
              <a:t>utilise</a:t>
            </a:r>
            <a:r>
              <a:rPr lang="en-US" dirty="0"/>
              <a:t> the Django shell as a scratch area for testing our SQL, or should I say ORM statements to check if we get the proper result. Run this command in the terminal to launch the Django shell (&gt;&gt;&gt;)environment. </a:t>
            </a:r>
          </a:p>
          <a:p>
            <a:pPr marL="0" indent="0"/>
            <a:endParaRPr lang="en-US" dirty="0"/>
          </a:p>
          <a:p>
            <a:pPr marL="0" indent="0"/>
            <a:r>
              <a:rPr lang="en-US" dirty="0"/>
              <a:t>python3 manage.py shell</a:t>
            </a:r>
          </a:p>
          <a:p>
            <a:pPr marL="0" indent="0"/>
            <a:endParaRPr lang="en-US" dirty="0"/>
          </a:p>
          <a:p>
            <a:pPr marL="0" indent="0"/>
            <a:r>
              <a:rPr lang="en-US" dirty="0"/>
              <a:t>Below is some examples of OMR commands that you could </a:t>
            </a:r>
            <a:r>
              <a:rPr lang="en-US" dirty="0" err="1"/>
              <a:t>initialise</a:t>
            </a:r>
            <a:r>
              <a:rPr lang="en-US" dirty="0"/>
              <a:t> against the database.</a:t>
            </a:r>
          </a:p>
          <a:p>
            <a:pPr marL="0" indent="0"/>
            <a:endParaRPr lang="en-US" dirty="0"/>
          </a:p>
          <a:p>
            <a:pPr marL="0" indent="0"/>
            <a:endParaRPr lang="en-US" dirty="0"/>
          </a:p>
        </p:txBody>
      </p:sp>
    </p:spTree>
    <p:extLst>
      <p:ext uri="{BB962C8B-B14F-4D97-AF65-F5344CB8AC3E}">
        <p14:creationId xmlns:p14="http://schemas.microsoft.com/office/powerpoint/2010/main" val="2378441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ORM Commands Cont.</a:t>
            </a:r>
            <a:endParaRPr dirty="0">
              <a:gradFill>
                <a:gsLst>
                  <a:gs pos="0">
                    <a:srgbClr val="CD9CD0"/>
                  </a:gs>
                  <a:gs pos="100000">
                    <a:srgbClr val="9CCAED"/>
                  </a:gs>
                </a:gsLst>
                <a:lin ang="0" scaled="1"/>
              </a:gradFill>
            </a:endParaRPr>
          </a:p>
        </p:txBody>
      </p:sp>
      <p:sp>
        <p:nvSpPr>
          <p:cNvPr id="2" name="Rectangle: Rounded Corners 1">
            <a:extLst>
              <a:ext uri="{FF2B5EF4-FFF2-40B4-BE49-F238E27FC236}">
                <a16:creationId xmlns:a16="http://schemas.microsoft.com/office/drawing/2014/main" id="{B877B487-0603-DE04-6F6F-4E43C02B119D}"/>
              </a:ext>
            </a:extLst>
          </p:cNvPr>
          <p:cNvSpPr/>
          <p:nvPr/>
        </p:nvSpPr>
        <p:spPr>
          <a:xfrm>
            <a:off x="4581580" y="1310172"/>
            <a:ext cx="3842420" cy="3262568"/>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Select all records from Musician</a:t>
            </a:r>
          </a:p>
          <a:p>
            <a:r>
              <a:rPr lang="en-US" sz="900" dirty="0">
                <a:solidFill>
                  <a:schemeClr val="tx1"/>
                </a:solidFill>
                <a:latin typeface="Consolas" panose="020B0609020204030204" pitchFamily="49" charset="0"/>
              </a:rPr>
              <a:t>from </a:t>
            </a:r>
            <a:r>
              <a:rPr lang="en-US" sz="900" dirty="0" err="1">
                <a:solidFill>
                  <a:schemeClr val="tx1"/>
                </a:solidFill>
                <a:latin typeface="Consolas" panose="020B0609020204030204" pitchFamily="49" charset="0"/>
              </a:rPr>
              <a:t>db_project.models</a:t>
            </a:r>
            <a:r>
              <a:rPr lang="en-US" sz="900" dirty="0">
                <a:solidFill>
                  <a:schemeClr val="tx1"/>
                </a:solidFill>
                <a:latin typeface="Consolas" panose="020B0609020204030204" pitchFamily="49" charset="0"/>
              </a:rPr>
              <a:t> import *</a:t>
            </a:r>
          </a:p>
          <a:p>
            <a:r>
              <a:rPr lang="en-US" sz="900" dirty="0">
                <a:solidFill>
                  <a:schemeClr val="tx1"/>
                </a:solidFill>
                <a:latin typeface="Consolas" panose="020B0609020204030204" pitchFamily="49" charset="0"/>
              </a:rPr>
              <a:t>musicians = </a:t>
            </a:r>
            <a:r>
              <a:rPr lang="en-US" sz="900" dirty="0" err="1">
                <a:solidFill>
                  <a:schemeClr val="tx1"/>
                </a:solidFill>
                <a:latin typeface="Consolas" panose="020B0609020204030204" pitchFamily="49" charset="0"/>
              </a:rPr>
              <a:t>Musician.objects.all</a:t>
            </a:r>
            <a:r>
              <a:rPr lang="en-US" sz="900" dirty="0">
                <a:solidFill>
                  <a:schemeClr val="tx1"/>
                </a:solidFill>
                <a:latin typeface="Consolas" panose="020B0609020204030204" pitchFamily="49" charset="0"/>
              </a:rPr>
              <a:t>()</a:t>
            </a:r>
          </a:p>
          <a:p>
            <a:r>
              <a:rPr lang="en-US" sz="900" dirty="0">
                <a:solidFill>
                  <a:schemeClr val="tx1"/>
                </a:solidFill>
                <a:latin typeface="Consolas" panose="020B0609020204030204" pitchFamily="49" charset="0"/>
              </a:rPr>
              <a:t>print(musicians)</a:t>
            </a:r>
          </a:p>
          <a:p>
            <a:endParaRPr lang="en-US" sz="900" dirty="0">
              <a:solidFill>
                <a:schemeClr val="tx1"/>
              </a:solidFill>
              <a:latin typeface="Consolas" panose="020B0609020204030204" pitchFamily="49" charset="0"/>
            </a:endParaRPr>
          </a:p>
          <a:p>
            <a:r>
              <a:rPr lang="en-US" sz="900" dirty="0">
                <a:solidFill>
                  <a:srgbClr val="FFFF00"/>
                </a:solidFill>
                <a:latin typeface="Consolas" panose="020B0609020204030204" pitchFamily="49" charset="0"/>
              </a:rPr>
              <a:t>&lt;</a:t>
            </a:r>
            <a:r>
              <a:rPr lang="en-US" sz="900" dirty="0" err="1">
                <a:solidFill>
                  <a:srgbClr val="FFFF00"/>
                </a:solidFill>
                <a:latin typeface="Consolas" panose="020B0609020204030204" pitchFamily="49" charset="0"/>
              </a:rPr>
              <a:t>QuerySet</a:t>
            </a:r>
            <a:r>
              <a:rPr lang="en-US" sz="900" dirty="0">
                <a:solidFill>
                  <a:srgbClr val="FFFF00"/>
                </a:solidFill>
                <a:latin typeface="Consolas" panose="020B0609020204030204" pitchFamily="49" charset="0"/>
              </a:rPr>
              <a:t> [&lt;Musician: </a:t>
            </a:r>
            <a:r>
              <a:rPr lang="en-US" sz="900" dirty="0" err="1">
                <a:solidFill>
                  <a:srgbClr val="FFFF00"/>
                </a:solidFill>
                <a:latin typeface="Consolas" panose="020B0609020204030204" pitchFamily="49" charset="0"/>
              </a:rPr>
              <a:t>Tosin</a:t>
            </a:r>
            <a:r>
              <a:rPr lang="en-US" sz="900" dirty="0">
                <a:solidFill>
                  <a:srgbClr val="FFFF00"/>
                </a:solidFill>
                <a:latin typeface="Consolas" panose="020B0609020204030204" pitchFamily="49" charset="0"/>
              </a:rPr>
              <a:t> Abasi (Guitar)&gt;, &lt;Musician: Javier Reyes (Guitar)&gt;, &lt;Musician: Matt Garstka (Drums)&gt;]&gt;</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Select the first two records from Musician</a:t>
            </a:r>
          </a:p>
          <a:p>
            <a:r>
              <a:rPr lang="en-US" sz="900" dirty="0">
                <a:solidFill>
                  <a:schemeClr val="tx1"/>
                </a:solidFill>
                <a:latin typeface="Consolas" panose="020B0609020204030204" pitchFamily="49" charset="0"/>
              </a:rPr>
              <a:t>musicians = </a:t>
            </a:r>
            <a:r>
              <a:rPr lang="en-US" sz="900" dirty="0" err="1">
                <a:solidFill>
                  <a:schemeClr val="tx1"/>
                </a:solidFill>
                <a:latin typeface="Consolas" panose="020B0609020204030204" pitchFamily="49" charset="0"/>
              </a:rPr>
              <a:t>Musician.objects.all</a:t>
            </a:r>
            <a:r>
              <a:rPr lang="en-US" sz="900" dirty="0">
                <a:solidFill>
                  <a:schemeClr val="tx1"/>
                </a:solidFill>
                <a:latin typeface="Consolas" panose="020B0609020204030204" pitchFamily="49" charset="0"/>
              </a:rPr>
              <a:t>()[:2]</a:t>
            </a:r>
          </a:p>
          <a:p>
            <a:r>
              <a:rPr lang="en-US" sz="900" dirty="0">
                <a:solidFill>
                  <a:schemeClr val="tx1"/>
                </a:solidFill>
                <a:latin typeface="Consolas" panose="020B0609020204030204" pitchFamily="49" charset="0"/>
              </a:rPr>
              <a:t>print(musicians)</a:t>
            </a:r>
          </a:p>
          <a:p>
            <a:endParaRPr lang="en-US" sz="900" dirty="0">
              <a:solidFill>
                <a:schemeClr val="tx1"/>
              </a:solidFill>
              <a:latin typeface="Consolas" panose="020B0609020204030204" pitchFamily="49" charset="0"/>
            </a:endParaRPr>
          </a:p>
          <a:p>
            <a:r>
              <a:rPr lang="en-US" sz="900" dirty="0">
                <a:solidFill>
                  <a:srgbClr val="FFFF00"/>
                </a:solidFill>
                <a:latin typeface="Consolas" panose="020B0609020204030204" pitchFamily="49" charset="0"/>
              </a:rPr>
              <a:t>&lt;</a:t>
            </a:r>
            <a:r>
              <a:rPr lang="en-US" sz="900" dirty="0" err="1">
                <a:solidFill>
                  <a:srgbClr val="FFFF00"/>
                </a:solidFill>
                <a:latin typeface="Consolas" panose="020B0609020204030204" pitchFamily="49" charset="0"/>
              </a:rPr>
              <a:t>QuerySet</a:t>
            </a:r>
            <a:r>
              <a:rPr lang="en-US" sz="900" dirty="0">
                <a:solidFill>
                  <a:srgbClr val="FFFF00"/>
                </a:solidFill>
                <a:latin typeface="Consolas" panose="020B0609020204030204" pitchFamily="49" charset="0"/>
              </a:rPr>
              <a:t> [&lt;Musician: </a:t>
            </a:r>
            <a:r>
              <a:rPr lang="en-US" sz="900" dirty="0" err="1">
                <a:solidFill>
                  <a:srgbClr val="FFFF00"/>
                </a:solidFill>
                <a:latin typeface="Consolas" panose="020B0609020204030204" pitchFamily="49" charset="0"/>
              </a:rPr>
              <a:t>Tosin</a:t>
            </a:r>
            <a:r>
              <a:rPr lang="en-US" sz="900" dirty="0">
                <a:solidFill>
                  <a:srgbClr val="FFFF00"/>
                </a:solidFill>
                <a:latin typeface="Consolas" panose="020B0609020204030204" pitchFamily="49" charset="0"/>
              </a:rPr>
              <a:t> Abasi (Guitar)&gt;, &lt;Musician: Javier Reyes (Guitar)&gt;]&gt;</a:t>
            </a:r>
          </a:p>
          <a:p>
            <a:endParaRPr lang="en-US" sz="900" dirty="0">
              <a:solidFill>
                <a:srgbClr val="FFFF00"/>
              </a:solidFill>
              <a:latin typeface="Consolas" panose="020B0609020204030204" pitchFamily="49" charset="0"/>
            </a:endParaRPr>
          </a:p>
          <a:p>
            <a:r>
              <a:rPr lang="en-US" sz="900" dirty="0">
                <a:solidFill>
                  <a:schemeClr val="tx2"/>
                </a:solidFill>
                <a:latin typeface="Consolas" panose="020B0609020204030204" pitchFamily="49" charset="0"/>
              </a:rPr>
              <a:t># Order musicians by </a:t>
            </a:r>
            <a:r>
              <a:rPr lang="en-US" sz="900" dirty="0" err="1">
                <a:solidFill>
                  <a:schemeClr val="tx2"/>
                </a:solidFill>
                <a:latin typeface="Consolas" panose="020B0609020204030204" pitchFamily="49" charset="0"/>
              </a:rPr>
              <a:t>first_name</a:t>
            </a:r>
            <a:endParaRPr lang="en-US" sz="900" dirty="0">
              <a:solidFill>
                <a:schemeClr val="tx2"/>
              </a:solidFill>
              <a:latin typeface="Consolas" panose="020B0609020204030204" pitchFamily="49" charset="0"/>
            </a:endParaRPr>
          </a:p>
          <a:p>
            <a:r>
              <a:rPr lang="en-US" sz="900" dirty="0">
                <a:solidFill>
                  <a:schemeClr val="tx1"/>
                </a:solidFill>
                <a:latin typeface="Consolas" panose="020B0609020204030204" pitchFamily="49" charset="0"/>
              </a:rPr>
              <a:t>musicians = </a:t>
            </a:r>
            <a:r>
              <a:rPr lang="en-US" sz="900" dirty="0" err="1">
                <a:solidFill>
                  <a:schemeClr val="tx1"/>
                </a:solidFill>
                <a:latin typeface="Consolas" panose="020B0609020204030204" pitchFamily="49" charset="0"/>
              </a:rPr>
              <a:t>Musician.objects.order_by</a:t>
            </a:r>
            <a:r>
              <a:rPr lang="en-US" sz="900" dirty="0">
                <a:solidFill>
                  <a:schemeClr val="tx1"/>
                </a:solidFill>
                <a:latin typeface="Consolas" panose="020B0609020204030204" pitchFamily="49" charset="0"/>
              </a:rPr>
              <a:t>("</a:t>
            </a:r>
            <a:r>
              <a:rPr lang="en-US" sz="900" dirty="0" err="1">
                <a:solidFill>
                  <a:schemeClr val="tx1"/>
                </a:solidFill>
                <a:latin typeface="Consolas" panose="020B0609020204030204" pitchFamily="49" charset="0"/>
              </a:rPr>
              <a:t>first_name</a:t>
            </a:r>
            <a:r>
              <a:rPr lang="en-US" sz="900" dirty="0">
                <a:solidFill>
                  <a:schemeClr val="tx1"/>
                </a:solidFill>
                <a:latin typeface="Consolas" panose="020B0609020204030204" pitchFamily="49" charset="0"/>
              </a:rPr>
              <a:t>")</a:t>
            </a:r>
          </a:p>
          <a:p>
            <a:r>
              <a:rPr lang="en-US" sz="900" dirty="0">
                <a:solidFill>
                  <a:schemeClr val="tx1"/>
                </a:solidFill>
                <a:latin typeface="Consolas" panose="020B0609020204030204" pitchFamily="49" charset="0"/>
              </a:rPr>
              <a:t>print(musicians)</a:t>
            </a:r>
          </a:p>
          <a:p>
            <a:endParaRPr lang="en-US" sz="900" dirty="0">
              <a:solidFill>
                <a:schemeClr val="tx1"/>
              </a:solidFill>
              <a:latin typeface="Consolas" panose="020B0609020204030204" pitchFamily="49" charset="0"/>
            </a:endParaRPr>
          </a:p>
          <a:p>
            <a:r>
              <a:rPr lang="en-US" sz="900" dirty="0">
                <a:solidFill>
                  <a:srgbClr val="FFFF00"/>
                </a:solidFill>
                <a:latin typeface="Consolas" panose="020B0609020204030204" pitchFamily="49" charset="0"/>
              </a:rPr>
              <a:t>&lt;</a:t>
            </a:r>
            <a:r>
              <a:rPr lang="en-US" sz="900" dirty="0" err="1">
                <a:solidFill>
                  <a:srgbClr val="FFFF00"/>
                </a:solidFill>
                <a:latin typeface="Consolas" panose="020B0609020204030204" pitchFamily="49" charset="0"/>
              </a:rPr>
              <a:t>QuerySet</a:t>
            </a:r>
            <a:r>
              <a:rPr lang="en-US" sz="900" dirty="0">
                <a:solidFill>
                  <a:srgbClr val="FFFF00"/>
                </a:solidFill>
                <a:latin typeface="Consolas" panose="020B0609020204030204" pitchFamily="49" charset="0"/>
              </a:rPr>
              <a:t> [&lt;Musician: Javier Reyes (Guitar)&gt;, &lt;Musician: Matt Garstka (Drums)&gt;, &lt;Musician: </a:t>
            </a:r>
            <a:r>
              <a:rPr lang="en-US" sz="900" dirty="0" err="1">
                <a:solidFill>
                  <a:srgbClr val="FFFF00"/>
                </a:solidFill>
                <a:latin typeface="Consolas" panose="020B0609020204030204" pitchFamily="49" charset="0"/>
              </a:rPr>
              <a:t>Tosin</a:t>
            </a:r>
            <a:r>
              <a:rPr lang="en-US" sz="900" dirty="0">
                <a:solidFill>
                  <a:srgbClr val="FFFF00"/>
                </a:solidFill>
                <a:latin typeface="Consolas" panose="020B0609020204030204" pitchFamily="49" charset="0"/>
              </a:rPr>
              <a:t> Abasi (Guitar)&gt;]&gt;</a:t>
            </a:r>
          </a:p>
        </p:txBody>
      </p:sp>
      <p:sp>
        <p:nvSpPr>
          <p:cNvPr id="5" name="Rectangle: Rounded Corners 4">
            <a:extLst>
              <a:ext uri="{FF2B5EF4-FFF2-40B4-BE49-F238E27FC236}">
                <a16:creationId xmlns:a16="http://schemas.microsoft.com/office/drawing/2014/main" id="{5A585957-4652-A35F-6604-5E2F2549F09A}"/>
              </a:ext>
            </a:extLst>
          </p:cNvPr>
          <p:cNvSpPr/>
          <p:nvPr/>
        </p:nvSpPr>
        <p:spPr>
          <a:xfrm>
            <a:off x="720000" y="1310172"/>
            <a:ext cx="3842420" cy="3262568"/>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Select all records from Musician</a:t>
            </a:r>
          </a:p>
          <a:p>
            <a:r>
              <a:rPr lang="en-US" sz="900" dirty="0">
                <a:solidFill>
                  <a:schemeClr val="tx1"/>
                </a:solidFill>
                <a:latin typeface="Consolas" panose="020B0609020204030204" pitchFamily="49" charset="0"/>
              </a:rPr>
              <a:t>from </a:t>
            </a:r>
            <a:r>
              <a:rPr lang="en-US" sz="900" dirty="0" err="1">
                <a:solidFill>
                  <a:schemeClr val="tx1"/>
                </a:solidFill>
                <a:latin typeface="Consolas" panose="020B0609020204030204" pitchFamily="49" charset="0"/>
              </a:rPr>
              <a:t>db_project.models</a:t>
            </a:r>
            <a:r>
              <a:rPr lang="en-US" sz="900" dirty="0">
                <a:solidFill>
                  <a:schemeClr val="tx1"/>
                </a:solidFill>
                <a:latin typeface="Consolas" panose="020B0609020204030204" pitchFamily="49" charset="0"/>
              </a:rPr>
              <a:t> import *</a:t>
            </a:r>
          </a:p>
          <a:p>
            <a:r>
              <a:rPr lang="en-US" sz="900" dirty="0">
                <a:solidFill>
                  <a:schemeClr val="tx1"/>
                </a:solidFill>
                <a:latin typeface="Consolas" panose="020B0609020204030204" pitchFamily="49" charset="0"/>
              </a:rPr>
              <a:t>musicians = </a:t>
            </a:r>
            <a:r>
              <a:rPr lang="en-US" sz="900" dirty="0" err="1">
                <a:solidFill>
                  <a:schemeClr val="tx1"/>
                </a:solidFill>
                <a:latin typeface="Consolas" panose="020B0609020204030204" pitchFamily="49" charset="0"/>
              </a:rPr>
              <a:t>Musician.objects.all</a:t>
            </a:r>
            <a:r>
              <a:rPr lang="en-US" sz="900" dirty="0">
                <a:solidFill>
                  <a:schemeClr val="tx1"/>
                </a:solidFill>
                <a:latin typeface="Consolas" panose="020B0609020204030204" pitchFamily="49" charset="0"/>
              </a:rPr>
              <a:t>()</a:t>
            </a:r>
          </a:p>
          <a:p>
            <a:r>
              <a:rPr lang="en-US" sz="900" dirty="0">
                <a:solidFill>
                  <a:schemeClr val="tx1"/>
                </a:solidFill>
                <a:latin typeface="Consolas" panose="020B0609020204030204" pitchFamily="49" charset="0"/>
              </a:rPr>
              <a:t>print(musicians)</a:t>
            </a:r>
          </a:p>
          <a:p>
            <a:endParaRPr lang="en-US" sz="900" dirty="0">
              <a:solidFill>
                <a:schemeClr val="tx1"/>
              </a:solidFill>
              <a:latin typeface="Consolas" panose="020B0609020204030204" pitchFamily="49" charset="0"/>
            </a:endParaRPr>
          </a:p>
          <a:p>
            <a:r>
              <a:rPr lang="en-US" sz="900" dirty="0">
                <a:solidFill>
                  <a:srgbClr val="FFFF00"/>
                </a:solidFill>
                <a:latin typeface="Consolas" panose="020B0609020204030204" pitchFamily="49" charset="0"/>
              </a:rPr>
              <a:t>&lt;</a:t>
            </a:r>
            <a:r>
              <a:rPr lang="en-US" sz="900" dirty="0" err="1">
                <a:solidFill>
                  <a:srgbClr val="FFFF00"/>
                </a:solidFill>
                <a:latin typeface="Consolas" panose="020B0609020204030204" pitchFamily="49" charset="0"/>
              </a:rPr>
              <a:t>QuerySet</a:t>
            </a:r>
            <a:r>
              <a:rPr lang="en-US" sz="900" dirty="0">
                <a:solidFill>
                  <a:srgbClr val="FFFF00"/>
                </a:solidFill>
                <a:latin typeface="Consolas" panose="020B0609020204030204" pitchFamily="49" charset="0"/>
              </a:rPr>
              <a:t> [&lt;Musician: </a:t>
            </a:r>
            <a:r>
              <a:rPr lang="en-US" sz="900" dirty="0" err="1">
                <a:solidFill>
                  <a:srgbClr val="FFFF00"/>
                </a:solidFill>
                <a:latin typeface="Consolas" panose="020B0609020204030204" pitchFamily="49" charset="0"/>
              </a:rPr>
              <a:t>Tosin</a:t>
            </a:r>
            <a:r>
              <a:rPr lang="en-US" sz="900" dirty="0">
                <a:solidFill>
                  <a:srgbClr val="FFFF00"/>
                </a:solidFill>
                <a:latin typeface="Consolas" panose="020B0609020204030204" pitchFamily="49" charset="0"/>
              </a:rPr>
              <a:t> Abasi (Guitar)&gt;, &lt;Musician: Javier Reyes (Guitar)&gt;, &lt;Musician: Matt Garstka (Drums)&gt;]&gt;</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Select the first two records from Musician</a:t>
            </a:r>
          </a:p>
          <a:p>
            <a:r>
              <a:rPr lang="en-US" sz="900" dirty="0">
                <a:solidFill>
                  <a:schemeClr val="tx1"/>
                </a:solidFill>
                <a:latin typeface="Consolas" panose="020B0609020204030204" pitchFamily="49" charset="0"/>
              </a:rPr>
              <a:t>musicians = </a:t>
            </a:r>
            <a:r>
              <a:rPr lang="en-US" sz="900" dirty="0" err="1">
                <a:solidFill>
                  <a:schemeClr val="tx1"/>
                </a:solidFill>
                <a:latin typeface="Consolas" panose="020B0609020204030204" pitchFamily="49" charset="0"/>
              </a:rPr>
              <a:t>Musician.objects.all</a:t>
            </a:r>
            <a:r>
              <a:rPr lang="en-US" sz="900" dirty="0">
                <a:solidFill>
                  <a:schemeClr val="tx1"/>
                </a:solidFill>
                <a:latin typeface="Consolas" panose="020B0609020204030204" pitchFamily="49" charset="0"/>
              </a:rPr>
              <a:t>()[:2]</a:t>
            </a:r>
          </a:p>
          <a:p>
            <a:r>
              <a:rPr lang="en-US" sz="900" dirty="0">
                <a:solidFill>
                  <a:schemeClr val="tx1"/>
                </a:solidFill>
                <a:latin typeface="Consolas" panose="020B0609020204030204" pitchFamily="49" charset="0"/>
              </a:rPr>
              <a:t>print(musicians)</a:t>
            </a:r>
          </a:p>
          <a:p>
            <a:endParaRPr lang="en-US" sz="900" dirty="0">
              <a:solidFill>
                <a:schemeClr val="tx1"/>
              </a:solidFill>
              <a:latin typeface="Consolas" panose="020B0609020204030204" pitchFamily="49" charset="0"/>
            </a:endParaRPr>
          </a:p>
          <a:p>
            <a:r>
              <a:rPr lang="en-US" sz="900" dirty="0">
                <a:solidFill>
                  <a:srgbClr val="FFFF00"/>
                </a:solidFill>
                <a:latin typeface="Consolas" panose="020B0609020204030204" pitchFamily="49" charset="0"/>
              </a:rPr>
              <a:t>&lt;</a:t>
            </a:r>
            <a:r>
              <a:rPr lang="en-US" sz="900" dirty="0" err="1">
                <a:solidFill>
                  <a:srgbClr val="FFFF00"/>
                </a:solidFill>
                <a:latin typeface="Consolas" panose="020B0609020204030204" pitchFamily="49" charset="0"/>
              </a:rPr>
              <a:t>QuerySet</a:t>
            </a:r>
            <a:r>
              <a:rPr lang="en-US" sz="900" dirty="0">
                <a:solidFill>
                  <a:srgbClr val="FFFF00"/>
                </a:solidFill>
                <a:latin typeface="Consolas" panose="020B0609020204030204" pitchFamily="49" charset="0"/>
              </a:rPr>
              <a:t> [&lt;Musician: </a:t>
            </a:r>
            <a:r>
              <a:rPr lang="en-US" sz="900" dirty="0" err="1">
                <a:solidFill>
                  <a:srgbClr val="FFFF00"/>
                </a:solidFill>
                <a:latin typeface="Consolas" panose="020B0609020204030204" pitchFamily="49" charset="0"/>
              </a:rPr>
              <a:t>Tosin</a:t>
            </a:r>
            <a:r>
              <a:rPr lang="en-US" sz="900" dirty="0">
                <a:solidFill>
                  <a:srgbClr val="FFFF00"/>
                </a:solidFill>
                <a:latin typeface="Consolas" panose="020B0609020204030204" pitchFamily="49" charset="0"/>
              </a:rPr>
              <a:t> Abasi (Guitar)&gt;, &lt;Musician: Javier Reyes (Guitar)&gt;]&gt;</a:t>
            </a:r>
          </a:p>
          <a:p>
            <a:endParaRPr lang="en-US" sz="900" dirty="0">
              <a:solidFill>
                <a:srgbClr val="FFFF00"/>
              </a:solidFill>
              <a:latin typeface="Consolas" panose="020B0609020204030204" pitchFamily="49" charset="0"/>
            </a:endParaRPr>
          </a:p>
          <a:p>
            <a:r>
              <a:rPr lang="en-US" sz="900" dirty="0">
                <a:solidFill>
                  <a:schemeClr val="tx2"/>
                </a:solidFill>
                <a:latin typeface="Consolas" panose="020B0609020204030204" pitchFamily="49" charset="0"/>
              </a:rPr>
              <a:t># Order musicians by </a:t>
            </a:r>
            <a:r>
              <a:rPr lang="en-US" sz="900" dirty="0" err="1">
                <a:solidFill>
                  <a:schemeClr val="tx2"/>
                </a:solidFill>
                <a:latin typeface="Consolas" panose="020B0609020204030204" pitchFamily="49" charset="0"/>
              </a:rPr>
              <a:t>first_name</a:t>
            </a:r>
            <a:endParaRPr lang="en-US" sz="900" dirty="0">
              <a:solidFill>
                <a:schemeClr val="tx2"/>
              </a:solidFill>
              <a:latin typeface="Consolas" panose="020B0609020204030204" pitchFamily="49" charset="0"/>
            </a:endParaRPr>
          </a:p>
          <a:p>
            <a:r>
              <a:rPr lang="en-US" sz="900" dirty="0">
                <a:solidFill>
                  <a:schemeClr val="tx1"/>
                </a:solidFill>
                <a:latin typeface="Consolas" panose="020B0609020204030204" pitchFamily="49" charset="0"/>
              </a:rPr>
              <a:t>musicians = </a:t>
            </a:r>
            <a:r>
              <a:rPr lang="en-US" sz="900" dirty="0" err="1">
                <a:solidFill>
                  <a:schemeClr val="tx1"/>
                </a:solidFill>
                <a:latin typeface="Consolas" panose="020B0609020204030204" pitchFamily="49" charset="0"/>
              </a:rPr>
              <a:t>Musician.objects.order_by</a:t>
            </a:r>
            <a:r>
              <a:rPr lang="en-US" sz="900" dirty="0">
                <a:solidFill>
                  <a:schemeClr val="tx1"/>
                </a:solidFill>
                <a:latin typeface="Consolas" panose="020B0609020204030204" pitchFamily="49" charset="0"/>
              </a:rPr>
              <a:t>("</a:t>
            </a:r>
            <a:r>
              <a:rPr lang="en-US" sz="900" dirty="0" err="1">
                <a:solidFill>
                  <a:schemeClr val="tx1"/>
                </a:solidFill>
                <a:latin typeface="Consolas" panose="020B0609020204030204" pitchFamily="49" charset="0"/>
              </a:rPr>
              <a:t>first_name</a:t>
            </a:r>
            <a:r>
              <a:rPr lang="en-US" sz="900" dirty="0">
                <a:solidFill>
                  <a:schemeClr val="tx1"/>
                </a:solidFill>
                <a:latin typeface="Consolas" panose="020B0609020204030204" pitchFamily="49" charset="0"/>
              </a:rPr>
              <a:t>")</a:t>
            </a:r>
          </a:p>
          <a:p>
            <a:r>
              <a:rPr lang="en-US" sz="900" dirty="0">
                <a:solidFill>
                  <a:schemeClr val="tx1"/>
                </a:solidFill>
                <a:latin typeface="Consolas" panose="020B0609020204030204" pitchFamily="49" charset="0"/>
              </a:rPr>
              <a:t>print(musicians)</a:t>
            </a:r>
          </a:p>
          <a:p>
            <a:endParaRPr lang="en-US" sz="900" dirty="0">
              <a:solidFill>
                <a:schemeClr val="tx1"/>
              </a:solidFill>
              <a:latin typeface="Consolas" panose="020B0609020204030204" pitchFamily="49" charset="0"/>
            </a:endParaRPr>
          </a:p>
          <a:p>
            <a:r>
              <a:rPr lang="en-US" sz="900" dirty="0">
                <a:solidFill>
                  <a:srgbClr val="FFFF00"/>
                </a:solidFill>
                <a:latin typeface="Consolas" panose="020B0609020204030204" pitchFamily="49" charset="0"/>
              </a:rPr>
              <a:t>&lt;</a:t>
            </a:r>
            <a:r>
              <a:rPr lang="en-US" sz="900" dirty="0" err="1">
                <a:solidFill>
                  <a:srgbClr val="FFFF00"/>
                </a:solidFill>
                <a:latin typeface="Consolas" panose="020B0609020204030204" pitchFamily="49" charset="0"/>
              </a:rPr>
              <a:t>QuerySet</a:t>
            </a:r>
            <a:r>
              <a:rPr lang="en-US" sz="900" dirty="0">
                <a:solidFill>
                  <a:srgbClr val="FFFF00"/>
                </a:solidFill>
                <a:latin typeface="Consolas" panose="020B0609020204030204" pitchFamily="49" charset="0"/>
              </a:rPr>
              <a:t> [&lt;Musician: Javier Reyes (Guitar)&gt;, &lt;Musician: Matt Garstka (Drums)&gt;, &lt;Musician: </a:t>
            </a:r>
            <a:r>
              <a:rPr lang="en-US" sz="900" dirty="0" err="1">
                <a:solidFill>
                  <a:srgbClr val="FFFF00"/>
                </a:solidFill>
                <a:latin typeface="Consolas" panose="020B0609020204030204" pitchFamily="49" charset="0"/>
              </a:rPr>
              <a:t>Tosin</a:t>
            </a:r>
            <a:r>
              <a:rPr lang="en-US" sz="900" dirty="0">
                <a:solidFill>
                  <a:srgbClr val="FFFF00"/>
                </a:solidFill>
                <a:latin typeface="Consolas" panose="020B0609020204030204" pitchFamily="49" charset="0"/>
              </a:rPr>
              <a:t> Abasi (Guitar)&gt;]&gt;</a:t>
            </a:r>
          </a:p>
        </p:txBody>
      </p:sp>
    </p:spTree>
    <p:extLst>
      <p:ext uri="{BB962C8B-B14F-4D97-AF65-F5344CB8AC3E}">
        <p14:creationId xmlns:p14="http://schemas.microsoft.com/office/powerpoint/2010/main" val="4122697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US" sz="4000" dirty="0">
                <a:gradFill>
                  <a:gsLst>
                    <a:gs pos="0">
                      <a:srgbClr val="CD9CD0"/>
                    </a:gs>
                    <a:gs pos="100000">
                      <a:srgbClr val="9CCAED"/>
                    </a:gs>
                  </a:gsLst>
                  <a:lin ang="0" scaled="1"/>
                </a:gradFill>
              </a:rPr>
              <a:t>Setup RESTful Framework</a:t>
            </a:r>
            <a:endParaRPr lang="en-AU"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extLst>
      <p:ext uri="{BB962C8B-B14F-4D97-AF65-F5344CB8AC3E}">
        <p14:creationId xmlns:p14="http://schemas.microsoft.com/office/powerpoint/2010/main" val="139958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txBox="1">
            <a:spLocks noGrp="1"/>
          </p:cNvSpPr>
          <p:nvPr>
            <p:ph type="title"/>
          </p:nvPr>
        </p:nvSpPr>
        <p:spPr>
          <a:xfrm>
            <a:off x="2079375" y="1293250"/>
            <a:ext cx="4985250" cy="118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Why Do This?</a:t>
            </a:r>
            <a:endParaRPr dirty="0">
              <a:gradFill>
                <a:gsLst>
                  <a:gs pos="0">
                    <a:srgbClr val="CD9CD0"/>
                  </a:gs>
                  <a:gs pos="100000">
                    <a:srgbClr val="9CCAED"/>
                  </a:gs>
                </a:gsLst>
                <a:lin ang="0" scaled="1"/>
              </a:gradFill>
            </a:endParaRPr>
          </a:p>
        </p:txBody>
      </p:sp>
      <p:sp>
        <p:nvSpPr>
          <p:cNvPr id="286" name="Google Shape;286;p38"/>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can be the part of the presentation where you introduce yourself, write your email…</a:t>
            </a:r>
            <a:endParaRPr dirty="0"/>
          </a:p>
        </p:txBody>
      </p:sp>
      <p:cxnSp>
        <p:nvCxnSpPr>
          <p:cNvPr id="287" name="Google Shape;287;p38"/>
          <p:cNvCxnSpPr/>
          <p:nvPr/>
        </p:nvCxnSpPr>
        <p:spPr>
          <a:xfrm>
            <a:off x="2636100" y="2662850"/>
            <a:ext cx="38718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Django REST Framework Library</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Views/ViewSets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Serializers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Permissions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Authentication</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Routers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Browsable APIs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709243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How to Install &amp; Setup DRF</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Update URLs</a:t>
            </a:r>
            <a:endParaRPr dirty="0">
              <a:gradFill>
                <a:gsLst>
                  <a:gs pos="0">
                    <a:schemeClr val="tx2">
                      <a:lumMod val="20000"/>
                      <a:lumOff val="80000"/>
                    </a:schemeClr>
                  </a:gs>
                  <a:gs pos="100000">
                    <a:srgbClr val="9CCAED"/>
                  </a:gs>
                </a:gsLst>
                <a:lin ang="0" scaled="1"/>
              </a:gradFill>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Create Serializers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Configure Settings</a:t>
            </a:r>
            <a:endParaRPr dirty="0">
              <a:gradFill>
                <a:gsLst>
                  <a:gs pos="0">
                    <a:schemeClr val="tx2">
                      <a:lumMod val="20000"/>
                      <a:lumOff val="80000"/>
                    </a:schemeClr>
                  </a:gs>
                  <a:gs pos="100000">
                    <a:srgbClr val="9CCAED"/>
                  </a:gs>
                </a:gsLst>
                <a:lin ang="0" scaled="1"/>
              </a:gradFill>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Create Views</a:t>
            </a:r>
            <a:endParaRPr dirty="0">
              <a:gradFill>
                <a:gsLst>
                  <a:gs pos="0">
                    <a:schemeClr val="tx2">
                      <a:lumMod val="20000"/>
                      <a:lumOff val="80000"/>
                    </a:schemeClr>
                  </a:gs>
                  <a:gs pos="100000">
                    <a:srgbClr val="9CCAED"/>
                  </a:gs>
                </a:gsLst>
                <a:lin ang="0" scaled="1"/>
              </a:gradFill>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95258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Represents a user of the Django Admin system</a:t>
            </a:r>
          </a:p>
          <a:p>
            <a:pPr marL="0" lvl="0" indent="0" algn="l" rtl="0">
              <a:spcBef>
                <a:spcPts val="0"/>
              </a:spcBef>
              <a:spcAft>
                <a:spcPts val="0"/>
              </a:spcAft>
              <a:buNone/>
            </a:pPr>
            <a:r>
              <a:rPr lang="en" dirty="0"/>
              <a:t>When used with groups and views, can tailor access/view to specific needs of user</a:t>
            </a: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The endpoint that needs to be accessed</a:t>
            </a:r>
          </a:p>
          <a:p>
            <a:pPr marL="0" lvl="0" indent="0" algn="r" rtl="0">
              <a:spcBef>
                <a:spcPts val="0"/>
              </a:spcBef>
              <a:spcAft>
                <a:spcPts val="0"/>
              </a:spcAft>
              <a:buNone/>
            </a:pPr>
            <a:r>
              <a:rPr lang="en" dirty="0"/>
              <a:t>Points to a view that provides the CRUD functions</a:t>
            </a:r>
          </a:p>
          <a:p>
            <a:pPr marL="0" lvl="0" indent="0" algn="r" rtl="0">
              <a:spcBef>
                <a:spcPts val="0"/>
              </a:spcBef>
              <a:spcAft>
                <a:spcPts val="0"/>
              </a:spcAft>
              <a:buNone/>
            </a:pPr>
            <a:r>
              <a:rPr lang="en" dirty="0"/>
              <a:t>Add a urls.py to apps to separate path in app specific  </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collection of permissions that can be assigned to users</a:t>
            </a:r>
          </a:p>
          <a:p>
            <a:pPr marL="0" lvl="0" indent="0" algn="l" rtl="0">
              <a:spcBef>
                <a:spcPts val="0"/>
              </a:spcBef>
              <a:spcAft>
                <a:spcPts val="0"/>
              </a:spcAft>
              <a:buNone/>
            </a:pPr>
            <a:r>
              <a:rPr lang="en" dirty="0"/>
              <a:t>A user can have multiple groups assigned to them</a:t>
            </a:r>
          </a:p>
          <a:p>
            <a:pPr marL="0" lvl="0" indent="0" algn="l" rtl="0">
              <a:spcBef>
                <a:spcPts val="0"/>
              </a:spcBef>
              <a:spcAft>
                <a:spcPts val="0"/>
              </a:spcAft>
              <a:buNone/>
            </a:pPr>
            <a:r>
              <a:rPr lang="en" dirty="0"/>
              <a:t>Simplifies permission management</a:t>
            </a:r>
          </a:p>
          <a:p>
            <a:pPr marL="0" lvl="0" indent="0" algn="l" rtl="0">
              <a:spcBef>
                <a:spcPts val="0"/>
              </a:spcBef>
              <a:spcAft>
                <a:spcPts val="0"/>
              </a:spcAft>
              <a:buNone/>
            </a:pPr>
            <a:r>
              <a:rPr lang="en" dirty="0"/>
              <a:t>Keeps permission allocation consistent</a:t>
            </a:r>
            <a:endParaRPr dirty="0"/>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Models/serializers must be imported</a:t>
            </a:r>
          </a:p>
          <a:p>
            <a:pPr marL="0" lvl="0" indent="0" algn="r" rtl="0">
              <a:spcBef>
                <a:spcPts val="0"/>
              </a:spcBef>
              <a:spcAft>
                <a:spcPts val="0"/>
              </a:spcAft>
              <a:buNone/>
            </a:pPr>
            <a:r>
              <a:rPr lang="en" dirty="0"/>
              <a:t>A class represents an endpoint and contains the functions to interact with the models</a:t>
            </a:r>
            <a:endParaRPr dirty="0"/>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Users</a:t>
            </a:r>
            <a:endParaRPr b="0"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Groups</a:t>
            </a:r>
            <a:endParaRPr b="0"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URLs</a:t>
            </a:r>
            <a:endParaRPr b="0"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Views</a:t>
            </a:r>
            <a:endParaRPr b="0"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Using Django Auth to Control Views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18060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US" sz="4000" dirty="0">
                <a:gradFill>
                  <a:gsLst>
                    <a:gs pos="0">
                      <a:srgbClr val="CD9CD0"/>
                    </a:gs>
                    <a:gs pos="100000">
                      <a:srgbClr val="9CCAED"/>
                    </a:gs>
                  </a:gsLst>
                  <a:lin ang="0" scaled="1"/>
                </a:gradFill>
              </a:rPr>
              <a:t>Views, Endpoints &amp; APIs</a:t>
            </a:r>
            <a:endParaRPr lang="en-AU"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extLst>
      <p:ext uri="{BB962C8B-B14F-4D97-AF65-F5344CB8AC3E}">
        <p14:creationId xmlns:p14="http://schemas.microsoft.com/office/powerpoint/2010/main" val="3921516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API Views &amp; Models for NoSQL</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782219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14800" y="2357150"/>
            <a:ext cx="4315975"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API Testing &amp; Documentation</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extLst>
      <p:ext uri="{BB962C8B-B14F-4D97-AF65-F5344CB8AC3E}">
        <p14:creationId xmlns:p14="http://schemas.microsoft.com/office/powerpoint/2010/main" val="2847602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5" name="Google Shape;515;p54"/>
          <p:cNvSpPr txBox="1">
            <a:spLocks noGrp="1"/>
          </p:cNvSpPr>
          <p:nvPr>
            <p:ph type="title"/>
          </p:nvPr>
        </p:nvSpPr>
        <p:spPr>
          <a:xfrm>
            <a:off x="5192973" y="1581888"/>
            <a:ext cx="2933002" cy="106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APIs and Documentation</a:t>
            </a:r>
            <a:endParaRPr dirty="0">
              <a:gradFill>
                <a:gsLst>
                  <a:gs pos="0">
                    <a:srgbClr val="CD9CD0"/>
                  </a:gs>
                  <a:gs pos="100000">
                    <a:srgbClr val="9CCAED"/>
                  </a:gs>
                </a:gsLst>
                <a:lin ang="0" scaled="1"/>
              </a:gradFill>
            </a:endParaRPr>
          </a:p>
        </p:txBody>
      </p:sp>
      <p:sp>
        <p:nvSpPr>
          <p:cNvPr id="516" name="Google Shape;516;p54"/>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4" name="Google Shape;499;p53">
            <a:extLst>
              <a:ext uri="{FF2B5EF4-FFF2-40B4-BE49-F238E27FC236}">
                <a16:creationId xmlns:a16="http://schemas.microsoft.com/office/drawing/2014/main" id="{27210DFF-DD52-C7D0-677E-6222C2B97E54}"/>
              </a:ext>
            </a:extLst>
          </p:cNvPr>
          <p:cNvGrpSpPr/>
          <p:nvPr/>
        </p:nvGrpSpPr>
        <p:grpSpPr>
          <a:xfrm>
            <a:off x="201737" y="925191"/>
            <a:ext cx="4648863" cy="3562084"/>
            <a:chOff x="331763" y="414153"/>
            <a:chExt cx="6903246" cy="5289453"/>
          </a:xfrm>
          <a:solidFill>
            <a:srgbClr val="2F2F2F"/>
          </a:solidFill>
        </p:grpSpPr>
        <p:sp>
          <p:nvSpPr>
            <p:cNvPr id="5" name="Google Shape;500;p53">
              <a:extLst>
                <a:ext uri="{FF2B5EF4-FFF2-40B4-BE49-F238E27FC236}">
                  <a16:creationId xmlns:a16="http://schemas.microsoft.com/office/drawing/2014/main" id="{9F8ED507-2084-C1F3-C970-BABBBA3C25CD}"/>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1;p53">
              <a:extLst>
                <a:ext uri="{FF2B5EF4-FFF2-40B4-BE49-F238E27FC236}">
                  <a16:creationId xmlns:a16="http://schemas.microsoft.com/office/drawing/2014/main" id="{21E6B464-B367-79E8-79A3-3933392863B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2;p53">
              <a:extLst>
                <a:ext uri="{FF2B5EF4-FFF2-40B4-BE49-F238E27FC236}">
                  <a16:creationId xmlns:a16="http://schemas.microsoft.com/office/drawing/2014/main" id="{D726AC3E-B5FE-E841-6C22-FAA31B0ED20E}"/>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03;p53">
              <a:extLst>
                <a:ext uri="{FF2B5EF4-FFF2-40B4-BE49-F238E27FC236}">
                  <a16:creationId xmlns:a16="http://schemas.microsoft.com/office/drawing/2014/main" id="{F2C01D73-D53F-FC6B-3C54-4008442497D9}"/>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green circle with white lines and dots&#10;&#10;Description automatically generated">
            <a:extLst>
              <a:ext uri="{FF2B5EF4-FFF2-40B4-BE49-F238E27FC236}">
                <a16:creationId xmlns:a16="http://schemas.microsoft.com/office/drawing/2014/main" id="{5BD5169E-2C66-DFF6-1FB4-082800076F6C}"/>
              </a:ext>
            </a:extLst>
          </p:cNvPr>
          <p:cNvPicPr>
            <a:picLocks noChangeAspect="1"/>
          </p:cNvPicPr>
          <p:nvPr/>
        </p:nvPicPr>
        <p:blipFill>
          <a:blip r:embed="rId4"/>
          <a:stretch>
            <a:fillRect/>
          </a:stretch>
        </p:blipFill>
        <p:spPr>
          <a:xfrm>
            <a:off x="4545439" y="762723"/>
            <a:ext cx="450310" cy="4503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Start a New Project</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011256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1024800" y="1150535"/>
            <a:ext cx="2922669"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Learning Resources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1024801" y="2213735"/>
            <a:ext cx="2922668" cy="9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p:txBody>
      </p:sp>
      <p:grpSp>
        <p:nvGrpSpPr>
          <p:cNvPr id="6" name="Google Shape;499;p53">
            <a:extLst>
              <a:ext uri="{FF2B5EF4-FFF2-40B4-BE49-F238E27FC236}">
                <a16:creationId xmlns:a16="http://schemas.microsoft.com/office/drawing/2014/main" id="{BDAC471C-F728-EC1F-9072-A0BF899DD50C}"/>
              </a:ext>
            </a:extLst>
          </p:cNvPr>
          <p:cNvGrpSpPr/>
          <p:nvPr/>
        </p:nvGrpSpPr>
        <p:grpSpPr>
          <a:xfrm>
            <a:off x="4237525" y="880774"/>
            <a:ext cx="4648863" cy="3562084"/>
            <a:chOff x="331763" y="414153"/>
            <a:chExt cx="6903246" cy="5289453"/>
          </a:xfrm>
          <a:solidFill>
            <a:srgbClr val="2F2F2F"/>
          </a:solidFill>
        </p:grpSpPr>
        <p:sp>
          <p:nvSpPr>
            <p:cNvPr id="7" name="Google Shape;500;p53">
              <a:extLst>
                <a:ext uri="{FF2B5EF4-FFF2-40B4-BE49-F238E27FC236}">
                  <a16:creationId xmlns:a16="http://schemas.microsoft.com/office/drawing/2014/main" id="{1815C461-D48D-59FA-68A1-7335E96F059F}"/>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1;p53">
              <a:extLst>
                <a:ext uri="{FF2B5EF4-FFF2-40B4-BE49-F238E27FC236}">
                  <a16:creationId xmlns:a16="http://schemas.microsoft.com/office/drawing/2014/main" id="{6F9F683F-7383-D007-9E3B-655CA18D6C4C}"/>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2;p53">
              <a:extLst>
                <a:ext uri="{FF2B5EF4-FFF2-40B4-BE49-F238E27FC236}">
                  <a16:creationId xmlns:a16="http://schemas.microsoft.com/office/drawing/2014/main" id="{544D29C3-DE6D-2739-C6D2-1F25E9558BB7}"/>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03;p53">
              <a:extLst>
                <a:ext uri="{FF2B5EF4-FFF2-40B4-BE49-F238E27FC236}">
                  <a16:creationId xmlns:a16="http://schemas.microsoft.com/office/drawing/2014/main" id="{2E23BAE7-8FA1-5532-3A0C-C4F341358EC6}"/>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55"/>
          <p:cNvGrpSpPr/>
          <p:nvPr/>
        </p:nvGrpSpPr>
        <p:grpSpPr>
          <a:xfrm>
            <a:off x="7565185" y="2656160"/>
            <a:ext cx="877235" cy="1780635"/>
            <a:chOff x="5186401" y="494525"/>
            <a:chExt cx="1834973" cy="3724678"/>
          </a:xfrm>
          <a:solidFill>
            <a:srgbClr val="2F2F2F"/>
          </a:solidFill>
        </p:grpSpPr>
        <p:sp>
          <p:nvSpPr>
            <p:cNvPr id="525" name="Google Shape;525;p55"/>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7" name="Google Shape;527;p55"/>
          <p:cNvPicPr preferRelativeResize="0"/>
          <p:nvPr/>
        </p:nvPicPr>
        <p:blipFill rotWithShape="1">
          <a:blip r:embed="rId4">
            <a:alphaModFix/>
          </a:blip>
          <a:srcRect l="60913" r="9607"/>
          <a:stretch/>
        </p:blipFill>
        <p:spPr>
          <a:xfrm>
            <a:off x="7655801" y="2732446"/>
            <a:ext cx="701432" cy="1338393"/>
          </a:xfrm>
          <a:prstGeom prst="rect">
            <a:avLst/>
          </a:prstGeom>
          <a:noFill/>
          <a:ln w="9525" cap="flat" cmpd="sng">
            <a:solidFill>
              <a:schemeClr val="accent3">
                <a:lumMod val="50000"/>
                <a:alpha val="50000"/>
              </a:schemeClr>
            </a:solidFill>
            <a:prstDash val="solid"/>
            <a:round/>
            <a:headEnd type="none" w="sm" len="sm"/>
            <a:tailEnd type="none" w="sm" len="sm"/>
          </a:ln>
        </p:spPr>
      </p:pic>
      <p:sp>
        <p:nvSpPr>
          <p:cNvPr id="3" name="Google Shape;512;p54">
            <a:extLst>
              <a:ext uri="{FF2B5EF4-FFF2-40B4-BE49-F238E27FC236}">
                <a16:creationId xmlns:a16="http://schemas.microsoft.com/office/drawing/2014/main" id="{4109E4FE-CD65-1CF5-4BF9-8834DC266E4B}"/>
              </a:ext>
            </a:extLst>
          </p:cNvPr>
          <p:cNvSpPr/>
          <p:nvPr/>
        </p:nvSpPr>
        <p:spPr>
          <a:xfrm>
            <a:off x="4716623" y="2138567"/>
            <a:ext cx="1969389" cy="268128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rgbClr val="2F2F2F"/>
          </a:solid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514;p54">
            <a:extLst>
              <a:ext uri="{FF2B5EF4-FFF2-40B4-BE49-F238E27FC236}">
                <a16:creationId xmlns:a16="http://schemas.microsoft.com/office/drawing/2014/main" id="{61BAF933-740E-9160-C201-3D3C30794E65}"/>
              </a:ext>
            </a:extLst>
          </p:cNvPr>
          <p:cNvPicPr preferRelativeResize="0"/>
          <p:nvPr/>
        </p:nvPicPr>
        <p:blipFill>
          <a:blip r:embed="rId5"/>
          <a:srcRect t="4355" b="4355"/>
          <a:stretch/>
        </p:blipFill>
        <p:spPr>
          <a:xfrm>
            <a:off x="4795769" y="2213735"/>
            <a:ext cx="1834469" cy="2444478"/>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Command Cheat Sheet</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Jupiter is a gs giant and the biggest planet in the Solar System. It's the fourth-brightest object in the night sky and was named after the Roman god of the skies</a:t>
            </a:r>
            <a:endParaRPr dirty="0"/>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Installing Dependencies</a:t>
            </a:r>
            <a:endParaRPr b="0"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Creating New Project</a:t>
            </a:r>
            <a:endParaRPr b="0"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Accessing Existing Repo</a:t>
            </a:r>
            <a:endParaRPr b="0"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9"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4"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9" y="1890002"/>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80" y="131017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90" y="1315176"/>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7" y="135026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B877B487-0603-DE04-6F6F-4E43C02B119D}"/>
              </a:ext>
            </a:extLst>
          </p:cNvPr>
          <p:cNvSpPr/>
          <p:nvPr/>
        </p:nvSpPr>
        <p:spPr>
          <a:xfrm>
            <a:off x="838447" y="3034933"/>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install python stuff</a:t>
            </a:r>
          </a:p>
          <a:p>
            <a:r>
              <a:rPr lang="en-US" sz="900" dirty="0" err="1">
                <a:solidFill>
                  <a:schemeClr val="tx1"/>
                </a:solidFill>
                <a:latin typeface="Consolas" panose="020B0609020204030204" pitchFamily="49" charset="0"/>
              </a:rPr>
              <a:t>sudo</a:t>
            </a:r>
            <a:r>
              <a:rPr lang="en-US" sz="900" dirty="0">
                <a:solidFill>
                  <a:schemeClr val="tx1"/>
                </a:solidFill>
                <a:latin typeface="Consolas" panose="020B0609020204030204" pitchFamily="49" charset="0"/>
              </a:rPr>
              <a:t> apt install python </a:t>
            </a:r>
            <a:r>
              <a:rPr lang="en-US" sz="900" dirty="0" err="1">
                <a:solidFill>
                  <a:schemeClr val="tx1"/>
                </a:solidFill>
                <a:latin typeface="Consolas" panose="020B0609020204030204" pitchFamily="49" charset="0"/>
              </a:rPr>
              <a:t>venv</a:t>
            </a:r>
            <a:r>
              <a:rPr lang="en-US" sz="900" dirty="0">
                <a:solidFill>
                  <a:schemeClr val="tx1"/>
                </a:solidFill>
                <a:latin typeface="Consolas" panose="020B0609020204030204" pitchFamily="49" charset="0"/>
              </a:rPr>
              <a:t> pip</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install ssh</a:t>
            </a:r>
          </a:p>
          <a:p>
            <a:r>
              <a:rPr lang="en-US" sz="900" dirty="0" err="1">
                <a:solidFill>
                  <a:schemeClr val="tx1"/>
                </a:solidFill>
                <a:latin typeface="Consolas" panose="020B0609020204030204" pitchFamily="49" charset="0"/>
              </a:rPr>
              <a:t>sudo</a:t>
            </a:r>
            <a:r>
              <a:rPr lang="en-US" sz="900" dirty="0">
                <a:solidFill>
                  <a:schemeClr val="tx1"/>
                </a:solidFill>
                <a:latin typeface="Consolas" panose="020B0609020204030204" pitchFamily="49" charset="0"/>
              </a:rPr>
              <a:t> apt install </a:t>
            </a:r>
            <a:r>
              <a:rPr lang="en-US" sz="900" dirty="0" err="1">
                <a:solidFill>
                  <a:schemeClr val="tx1"/>
                </a:solidFill>
                <a:latin typeface="Consolas" panose="020B0609020204030204" pitchFamily="49" charset="0"/>
              </a:rPr>
              <a:t>openssh</a:t>
            </a:r>
            <a:endParaRPr lang="en-AU" sz="900" dirty="0">
              <a:solidFill>
                <a:schemeClr val="tx1"/>
              </a:solidFill>
              <a:latin typeface="Consolas" panose="020B0609020204030204" pitchFamily="49" charset="0"/>
            </a:endParaRPr>
          </a:p>
          <a:p>
            <a:endParaRPr lang="en-AU" sz="900" dirty="0">
              <a:solidFill>
                <a:schemeClr val="tx1"/>
              </a:solidFill>
              <a:latin typeface="Consolas" panose="020B0609020204030204" pitchFamily="49" charset="0"/>
            </a:endParaRPr>
          </a:p>
        </p:txBody>
      </p:sp>
      <p:sp>
        <p:nvSpPr>
          <p:cNvPr id="3" name="Rectangle: Rounded Corners 2">
            <a:extLst>
              <a:ext uri="{FF2B5EF4-FFF2-40B4-BE49-F238E27FC236}">
                <a16:creationId xmlns:a16="http://schemas.microsoft.com/office/drawing/2014/main" id="{5F3FBAD9-D3D0-8899-1688-8651A02ABB29}"/>
              </a:ext>
            </a:extLst>
          </p:cNvPr>
          <p:cNvSpPr/>
          <p:nvPr/>
        </p:nvSpPr>
        <p:spPr>
          <a:xfrm>
            <a:off x="3389382" y="2753178"/>
            <a:ext cx="2365221" cy="1707924"/>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create Django project</a:t>
            </a:r>
          </a:p>
          <a:p>
            <a:r>
              <a:rPr lang="en-US" sz="900" dirty="0" err="1">
                <a:solidFill>
                  <a:schemeClr val="tx1"/>
                </a:solidFill>
                <a:latin typeface="Consolas" panose="020B0609020204030204" pitchFamily="49" charset="0"/>
              </a:rPr>
              <a:t>django</a:t>
            </a:r>
            <a:r>
              <a:rPr lang="en-US" sz="900" dirty="0">
                <a:solidFill>
                  <a:schemeClr val="tx1"/>
                </a:solidFill>
                <a:latin typeface="Consolas" panose="020B0609020204030204" pitchFamily="49" charset="0"/>
              </a:rPr>
              <a:t>-admin </a:t>
            </a:r>
            <a:r>
              <a:rPr lang="en-US" sz="900" dirty="0" err="1">
                <a:solidFill>
                  <a:schemeClr val="tx1"/>
                </a:solidFill>
                <a:latin typeface="Consolas" panose="020B0609020204030204" pitchFamily="49" charset="0"/>
              </a:rPr>
              <a:t>startproject</a:t>
            </a:r>
            <a:r>
              <a:rPr lang="en-US" sz="900" dirty="0">
                <a:solidFill>
                  <a:schemeClr val="tx1"/>
                </a:solidFill>
                <a:latin typeface="Consolas" panose="020B0609020204030204" pitchFamily="49" charset="0"/>
              </a:rPr>
              <a:t> config .</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create app</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create superuser</a:t>
            </a:r>
          </a:p>
          <a:p>
            <a:endParaRPr lang="en-US" sz="900" dirty="0">
              <a:solidFill>
                <a:schemeClr val="tx2"/>
              </a:solidFill>
              <a:latin typeface="Consolas" panose="020B0609020204030204" pitchFamily="49" charset="0"/>
            </a:endParaRPr>
          </a:p>
          <a:p>
            <a:r>
              <a:rPr lang="en-US" sz="900" dirty="0">
                <a:solidFill>
                  <a:schemeClr val="tx2"/>
                </a:solidFill>
                <a:latin typeface="Consolas" panose="020B0609020204030204" pitchFamily="49" charset="0"/>
              </a:rPr>
              <a:t># run server</a:t>
            </a:r>
          </a:p>
          <a:p>
            <a:r>
              <a:rPr lang="en-US" sz="900" dirty="0">
                <a:solidFill>
                  <a:schemeClr val="tx1"/>
                </a:solidFill>
                <a:latin typeface="Consolas" panose="020B0609020204030204" pitchFamily="49" charset="0"/>
              </a:rPr>
              <a:t>python manage.py </a:t>
            </a:r>
            <a:r>
              <a:rPr lang="en-US" sz="900" dirty="0" err="1">
                <a:solidFill>
                  <a:schemeClr val="tx1"/>
                </a:solidFill>
                <a:latin typeface="Consolas" panose="020B0609020204030204" pitchFamily="49" charset="0"/>
              </a:rPr>
              <a:t>runserver</a:t>
            </a:r>
            <a:endParaRPr lang="en-US" sz="900" dirty="0">
              <a:solidFill>
                <a:schemeClr val="tx1"/>
              </a:solidFill>
              <a:latin typeface="Consolas" panose="020B0609020204030204" pitchFamily="49" charset="0"/>
            </a:endParaRPr>
          </a:p>
          <a:p>
            <a:endParaRPr lang="en-US" sz="900" dirty="0">
              <a:solidFill>
                <a:schemeClr val="tx2"/>
              </a:solidFill>
              <a:latin typeface="Consolas" panose="020B0609020204030204" pitchFamily="49" charset="0"/>
            </a:endParaRPr>
          </a:p>
          <a:p>
            <a:endParaRPr lang="en-US" sz="900" dirty="0">
              <a:solidFill>
                <a:schemeClr val="tx1"/>
              </a:solidFill>
              <a:latin typeface="Consolas" panose="020B0609020204030204" pitchFamily="49" charset="0"/>
            </a:endParaRPr>
          </a:p>
          <a:p>
            <a:endParaRPr lang="en-AU" sz="900" dirty="0">
              <a:solidFill>
                <a:schemeClr val="tx1"/>
              </a:solidFill>
              <a:latin typeface="Consolas" panose="020B0609020204030204" pitchFamily="49" charset="0"/>
            </a:endParaRPr>
          </a:p>
        </p:txBody>
      </p:sp>
      <p:sp>
        <p:nvSpPr>
          <p:cNvPr id="4" name="Rectangle: Rounded Corners 3">
            <a:extLst>
              <a:ext uri="{FF2B5EF4-FFF2-40B4-BE49-F238E27FC236}">
                <a16:creationId xmlns:a16="http://schemas.microsoft.com/office/drawing/2014/main" id="{B59BD51F-9286-5B74-DDE7-DB034B6CBA36}"/>
              </a:ext>
            </a:extLst>
          </p:cNvPr>
          <p:cNvSpPr/>
          <p:nvPr/>
        </p:nvSpPr>
        <p:spPr>
          <a:xfrm>
            <a:off x="5936114" y="3034933"/>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clone the existing repo</a:t>
            </a:r>
          </a:p>
          <a:p>
            <a:r>
              <a:rPr lang="en-US" sz="900" dirty="0">
                <a:solidFill>
                  <a:schemeClr val="tx1"/>
                </a:solidFill>
                <a:latin typeface="Consolas" panose="020B0609020204030204" pitchFamily="49" charset="0"/>
              </a:rPr>
              <a:t>git clone https://github.com/&lt;username&gt;/&lt;reponame&gt;.git</a:t>
            </a:r>
            <a:endParaRPr lang="en-US" sz="900" dirty="0">
              <a:solidFill>
                <a:schemeClr val="tx2"/>
              </a:solidFill>
              <a:latin typeface="Consolas" panose="020B0609020204030204" pitchFamily="49" charset="0"/>
            </a:endParaRPr>
          </a:p>
          <a:p>
            <a:endParaRPr lang="en-US" sz="900" dirty="0">
              <a:solidFill>
                <a:schemeClr val="tx2"/>
              </a:solidFill>
              <a:latin typeface="Consolas" panose="020B0609020204030204" pitchFamily="49" charset="0"/>
            </a:endParaRPr>
          </a:p>
          <a:p>
            <a:r>
              <a:rPr lang="en-US" sz="900" dirty="0">
                <a:solidFill>
                  <a:schemeClr val="tx2"/>
                </a:solidFill>
                <a:latin typeface="Consolas" panose="020B0609020204030204" pitchFamily="49" charset="0"/>
              </a:rPr>
              <a:t># install requirements.txt</a:t>
            </a:r>
          </a:p>
          <a:p>
            <a:r>
              <a:rPr lang="en-US" sz="900" dirty="0">
                <a:solidFill>
                  <a:schemeClr val="tx1"/>
                </a:solidFill>
                <a:latin typeface="Consolas" panose="020B0609020204030204" pitchFamily="49" charset="0"/>
              </a:rPr>
              <a:t>pip install -r requirements.txt</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make-a da migrations</a:t>
            </a:r>
          </a:p>
          <a:p>
            <a:endParaRPr lang="en-AU" sz="900" dirty="0">
              <a:solidFill>
                <a:schemeClr val="tx1"/>
              </a:solidFill>
              <a:latin typeface="Consolas" panose="020B0609020204030204" pitchFamily="49"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Table of Contents</a:t>
            </a:r>
            <a:endParaRPr dirty="0">
              <a:gradFill flip="none" rotWithShape="1">
                <a:gsLst>
                  <a:gs pos="0">
                    <a:srgbClr val="CD9CD0"/>
                  </a:gs>
                  <a:gs pos="100000">
                    <a:srgbClr val="9CCAED"/>
                  </a:gs>
                </a:gsLst>
                <a:lin ang="0" scaled="1"/>
                <a:tileRect/>
              </a:gradFill>
            </a:endParaRPr>
          </a:p>
        </p:txBody>
      </p:sp>
      <p:sp>
        <p:nvSpPr>
          <p:cNvPr id="263" name="Google Shape;263;p37"/>
          <p:cNvSpPr txBox="1">
            <a:spLocks noGrp="1"/>
          </p:cNvSpPr>
          <p:nvPr>
            <p:ph type="title" idx="2"/>
          </p:nvPr>
        </p:nvSpPr>
        <p:spPr>
          <a:xfrm>
            <a:off x="1505400"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64" name="Google Shape;264;p37"/>
          <p:cNvSpPr txBox="1">
            <a:spLocks noGrp="1"/>
          </p:cNvSpPr>
          <p:nvPr>
            <p:ph type="title" idx="3"/>
          </p:nvPr>
        </p:nvSpPr>
        <p:spPr>
          <a:xfrm>
            <a:off x="1505400"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65" name="Google Shape;265;p37"/>
          <p:cNvSpPr txBox="1">
            <a:spLocks noGrp="1"/>
          </p:cNvSpPr>
          <p:nvPr>
            <p:ph type="title" idx="4"/>
          </p:nvPr>
        </p:nvSpPr>
        <p:spPr>
          <a:xfrm>
            <a:off x="4204671"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66" name="Google Shape;266;p37"/>
          <p:cNvSpPr txBox="1">
            <a:spLocks noGrp="1"/>
          </p:cNvSpPr>
          <p:nvPr>
            <p:ph type="title" idx="5"/>
          </p:nvPr>
        </p:nvSpPr>
        <p:spPr>
          <a:xfrm>
            <a:off x="4204671"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267" name="Google Shape;267;p37"/>
          <p:cNvSpPr txBox="1">
            <a:spLocks noGrp="1"/>
          </p:cNvSpPr>
          <p:nvPr>
            <p:ph type="title" idx="6"/>
          </p:nvPr>
        </p:nvSpPr>
        <p:spPr>
          <a:xfrm>
            <a:off x="6903949"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68" name="Google Shape;268;p37"/>
          <p:cNvSpPr txBox="1">
            <a:spLocks noGrp="1"/>
          </p:cNvSpPr>
          <p:nvPr>
            <p:ph type="title" idx="7"/>
          </p:nvPr>
        </p:nvSpPr>
        <p:spPr>
          <a:xfrm>
            <a:off x="6903949"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272" name="Google Shape;272;p37"/>
          <p:cNvSpPr txBox="1">
            <a:spLocks noGrp="1"/>
          </p:cNvSpPr>
          <p:nvPr>
            <p:ph type="subTitle" idx="13"/>
          </p:nvPr>
        </p:nvSpPr>
        <p:spPr>
          <a:xfrm>
            <a:off x="633761" y="3693085"/>
            <a:ext cx="2391690" cy="8067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API Endpoints &amp; Testing</a:t>
            </a:r>
            <a:endParaRPr b="0" dirty="0">
              <a:gradFill>
                <a:gsLst>
                  <a:gs pos="0">
                    <a:schemeClr val="tx2">
                      <a:lumMod val="20000"/>
                      <a:lumOff val="80000"/>
                    </a:schemeClr>
                  </a:gs>
                  <a:gs pos="100000">
                    <a:srgbClr val="9CCAED"/>
                  </a:gs>
                </a:gsLst>
                <a:lin ang="0" scaled="1"/>
              </a:gradFill>
            </a:endParaRPr>
          </a:p>
        </p:txBody>
      </p:sp>
      <p:cxnSp>
        <p:nvCxnSpPr>
          <p:cNvPr id="275" name="Google Shape;275;p37"/>
          <p:cNvCxnSpPr/>
          <p:nvPr/>
        </p:nvCxnSpPr>
        <p:spPr>
          <a:xfrm>
            <a:off x="1540650"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6" name="Google Shape;276;p37"/>
          <p:cNvCxnSpPr/>
          <p:nvPr/>
        </p:nvCxnSpPr>
        <p:spPr>
          <a:xfrm>
            <a:off x="4239921"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7" name="Google Shape;277;p37"/>
          <p:cNvCxnSpPr/>
          <p:nvPr/>
        </p:nvCxnSpPr>
        <p:spPr>
          <a:xfrm>
            <a:off x="6939199"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8" name="Google Shape;278;p37"/>
          <p:cNvCxnSpPr/>
          <p:nvPr/>
        </p:nvCxnSpPr>
        <p:spPr>
          <a:xfrm>
            <a:off x="1540650"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9" name="Google Shape;279;p37"/>
          <p:cNvCxnSpPr/>
          <p:nvPr/>
        </p:nvCxnSpPr>
        <p:spPr>
          <a:xfrm>
            <a:off x="4239921"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80" name="Google Shape;280;p37"/>
          <p:cNvCxnSpPr/>
          <p:nvPr/>
        </p:nvCxnSpPr>
        <p:spPr>
          <a:xfrm>
            <a:off x="6939199" y="3646610"/>
            <a:ext cx="664200" cy="0"/>
          </a:xfrm>
          <a:prstGeom prst="straightConnector1">
            <a:avLst/>
          </a:prstGeom>
          <a:noFill/>
          <a:ln w="19050" cap="flat" cmpd="sng">
            <a:solidFill>
              <a:schemeClr val="lt2"/>
            </a:solidFill>
            <a:prstDash val="solid"/>
            <a:round/>
            <a:headEnd type="none" w="med" len="med"/>
            <a:tailEnd type="none" w="med" len="med"/>
          </a:ln>
        </p:spPr>
      </p:cxnSp>
      <p:sp>
        <p:nvSpPr>
          <p:cNvPr id="6" name="Google Shape;272;p37">
            <a:extLst>
              <a:ext uri="{FF2B5EF4-FFF2-40B4-BE49-F238E27FC236}">
                <a16:creationId xmlns:a16="http://schemas.microsoft.com/office/drawing/2014/main" id="{37A56A73-2742-5E22-4301-E8F6C9523B5B}"/>
              </a:ext>
            </a:extLst>
          </p:cNvPr>
          <p:cNvSpPr txBox="1">
            <a:spLocks/>
          </p:cNvSpPr>
          <p:nvPr/>
        </p:nvSpPr>
        <p:spPr>
          <a:xfrm>
            <a:off x="63376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b="0" dirty="0">
                <a:gradFill>
                  <a:gsLst>
                    <a:gs pos="0">
                      <a:schemeClr val="tx2">
                        <a:lumMod val="20000"/>
                        <a:lumOff val="80000"/>
                      </a:schemeClr>
                    </a:gs>
                    <a:gs pos="100000">
                      <a:srgbClr val="9CCAED"/>
                    </a:gs>
                  </a:gsLst>
                  <a:lin ang="0" scaled="1"/>
                </a:gradFill>
              </a:rPr>
              <a:t>Setup a VM with Remote Access</a:t>
            </a:r>
          </a:p>
        </p:txBody>
      </p:sp>
      <p:sp>
        <p:nvSpPr>
          <p:cNvPr id="9" name="Google Shape;272;p37">
            <a:extLst>
              <a:ext uri="{FF2B5EF4-FFF2-40B4-BE49-F238E27FC236}">
                <a16:creationId xmlns:a16="http://schemas.microsoft.com/office/drawing/2014/main" id="{479C9AD6-5C27-2332-5A0F-C8BBCDBC78E0}"/>
              </a:ext>
            </a:extLst>
          </p:cNvPr>
          <p:cNvSpPr txBox="1">
            <a:spLocks/>
          </p:cNvSpPr>
          <p:nvPr/>
        </p:nvSpPr>
        <p:spPr>
          <a:xfrm>
            <a:off x="603226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b="0" dirty="0">
                <a:gradFill>
                  <a:gsLst>
                    <a:gs pos="0">
                      <a:schemeClr val="tx2">
                        <a:lumMod val="20000"/>
                        <a:lumOff val="80000"/>
                      </a:schemeClr>
                    </a:gs>
                    <a:gs pos="100000">
                      <a:srgbClr val="9CCAED"/>
                    </a:gs>
                  </a:gsLst>
                  <a:lin ang="0" scaled="1"/>
                </a:gradFill>
              </a:rPr>
              <a:t>Explore ORM Functionality</a:t>
            </a:r>
            <a:endParaRPr lang="en-AU" b="0" dirty="0">
              <a:gradFill>
                <a:gsLst>
                  <a:gs pos="0">
                    <a:schemeClr val="tx2">
                      <a:lumMod val="20000"/>
                      <a:lumOff val="80000"/>
                    </a:schemeClr>
                  </a:gs>
                  <a:gs pos="100000">
                    <a:srgbClr val="9CCAED"/>
                  </a:gs>
                </a:gsLst>
                <a:lin ang="0" scaled="1"/>
              </a:gradFill>
            </a:endParaRPr>
          </a:p>
        </p:txBody>
      </p:sp>
      <p:sp>
        <p:nvSpPr>
          <p:cNvPr id="12" name="Google Shape;272;p37">
            <a:extLst>
              <a:ext uri="{FF2B5EF4-FFF2-40B4-BE49-F238E27FC236}">
                <a16:creationId xmlns:a16="http://schemas.microsoft.com/office/drawing/2014/main" id="{2B39324A-5B8D-7FEA-9334-372E8961A797}"/>
              </a:ext>
            </a:extLst>
          </p:cNvPr>
          <p:cNvSpPr txBox="1">
            <a:spLocks/>
          </p:cNvSpPr>
          <p:nvPr/>
        </p:nvSpPr>
        <p:spPr>
          <a:xfrm>
            <a:off x="3333011" y="3693086"/>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b="0" dirty="0">
                <a:gradFill>
                  <a:gsLst>
                    <a:gs pos="0">
                      <a:schemeClr val="tx2">
                        <a:lumMod val="20000"/>
                        <a:lumOff val="80000"/>
                      </a:schemeClr>
                    </a:gs>
                    <a:gs pos="100000">
                      <a:srgbClr val="9CCAED"/>
                    </a:gs>
                  </a:gsLst>
                  <a:lin ang="0" scaled="1"/>
                </a:gradFill>
              </a:rPr>
              <a:t>Generate API Documentation</a:t>
            </a:r>
          </a:p>
        </p:txBody>
      </p:sp>
      <p:sp>
        <p:nvSpPr>
          <p:cNvPr id="15" name="Google Shape;272;p37">
            <a:extLst>
              <a:ext uri="{FF2B5EF4-FFF2-40B4-BE49-F238E27FC236}">
                <a16:creationId xmlns:a16="http://schemas.microsoft.com/office/drawing/2014/main" id="{CDD240D7-239A-E93A-9CF5-64C98F146D0A}"/>
              </a:ext>
            </a:extLst>
          </p:cNvPr>
          <p:cNvSpPr txBox="1">
            <a:spLocks/>
          </p:cNvSpPr>
          <p:nvPr/>
        </p:nvSpPr>
        <p:spPr>
          <a:xfrm>
            <a:off x="333301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b="0" dirty="0">
                <a:gradFill>
                  <a:gsLst>
                    <a:gs pos="0">
                      <a:schemeClr val="tx2">
                        <a:lumMod val="20000"/>
                        <a:lumOff val="80000"/>
                      </a:schemeClr>
                    </a:gs>
                    <a:gs pos="100000">
                      <a:srgbClr val="9CCAED"/>
                    </a:gs>
                  </a:gsLst>
                  <a:lin ang="0" scaled="1"/>
                </a:gradFill>
              </a:rPr>
              <a:t>Clone &amp; Access Learner Lab </a:t>
            </a:r>
            <a:endParaRPr lang="en-AU" b="0" dirty="0">
              <a:gradFill>
                <a:gsLst>
                  <a:gs pos="0">
                    <a:schemeClr val="tx2">
                      <a:lumMod val="20000"/>
                      <a:lumOff val="80000"/>
                    </a:schemeClr>
                  </a:gs>
                  <a:gs pos="100000">
                    <a:srgbClr val="9CCAED"/>
                  </a:gs>
                </a:gsLst>
                <a:lin ang="0" scaled="1"/>
              </a:gradFill>
            </a:endParaRPr>
          </a:p>
        </p:txBody>
      </p:sp>
      <p:sp>
        <p:nvSpPr>
          <p:cNvPr id="19" name="Google Shape;272;p37">
            <a:extLst>
              <a:ext uri="{FF2B5EF4-FFF2-40B4-BE49-F238E27FC236}">
                <a16:creationId xmlns:a16="http://schemas.microsoft.com/office/drawing/2014/main" id="{1D4AC7DE-DEC7-5AF0-826C-66733E349DA5}"/>
              </a:ext>
            </a:extLst>
          </p:cNvPr>
          <p:cNvSpPr txBox="1">
            <a:spLocks/>
          </p:cNvSpPr>
          <p:nvPr/>
        </p:nvSpPr>
        <p:spPr>
          <a:xfrm>
            <a:off x="6032261" y="3693085"/>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b="0" dirty="0">
                <a:gradFill>
                  <a:gsLst>
                    <a:gs pos="0">
                      <a:schemeClr val="tx2">
                        <a:lumMod val="20000"/>
                        <a:lumOff val="80000"/>
                      </a:schemeClr>
                    </a:gs>
                    <a:gs pos="100000">
                      <a:srgbClr val="9CCAED"/>
                    </a:gs>
                  </a:gsLst>
                  <a:lin ang="0" scaled="1"/>
                </a:gradFill>
              </a:rPr>
              <a:t>Start a New Project</a:t>
            </a:r>
            <a:endParaRPr lang="en-AU" b="0"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Command Cheat Sheet</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Jupiter is a gas giant and the biggest planet in the Solar System. It's the fourth-brightest object in the night sky and was named after the Roman god of the skies</a:t>
            </a:r>
            <a:endParaRPr dirty="0"/>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AU" b="0" dirty="0">
                <a:gradFill>
                  <a:gsLst>
                    <a:gs pos="0">
                      <a:schemeClr val="tx2">
                        <a:lumMod val="20000"/>
                        <a:lumOff val="80000"/>
                      </a:schemeClr>
                    </a:gs>
                    <a:gs pos="100000">
                      <a:srgbClr val="9CCAED"/>
                    </a:gs>
                  </a:gsLst>
                  <a:lin ang="0" scaled="1"/>
                </a:gradFill>
              </a:rPr>
              <a:t>m</a:t>
            </a:r>
            <a:r>
              <a:rPr lang="en" b="0" dirty="0">
                <a:gradFill>
                  <a:gsLst>
                    <a:gs pos="0">
                      <a:schemeClr val="tx2">
                        <a:lumMod val="20000"/>
                        <a:lumOff val="80000"/>
                      </a:schemeClr>
                    </a:gs>
                    <a:gs pos="100000">
                      <a:srgbClr val="9CCAED"/>
                    </a:gs>
                  </a:gsLst>
                  <a:lin ang="0" scaled="1"/>
                </a:gradFill>
              </a:rPr>
              <a:t>anage.py</a:t>
            </a:r>
            <a:endParaRPr b="0"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sqlite</a:t>
            </a:r>
            <a:endParaRPr b="0"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python</a:t>
            </a:r>
            <a:endParaRPr b="0"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9"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4"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9" y="1890002"/>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80" y="131017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90" y="1315176"/>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7" y="135026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B877B487-0603-DE04-6F6F-4E43C02B119D}"/>
              </a:ext>
            </a:extLst>
          </p:cNvPr>
          <p:cNvSpPr/>
          <p:nvPr/>
        </p:nvSpPr>
        <p:spPr>
          <a:xfrm>
            <a:off x="838447" y="3034933"/>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install python stuff</a:t>
            </a:r>
          </a:p>
          <a:p>
            <a:r>
              <a:rPr lang="en-US" sz="900" dirty="0" err="1">
                <a:solidFill>
                  <a:schemeClr val="tx1"/>
                </a:solidFill>
                <a:latin typeface="Consolas" panose="020B0609020204030204" pitchFamily="49" charset="0"/>
              </a:rPr>
              <a:t>sudo</a:t>
            </a:r>
            <a:r>
              <a:rPr lang="en-US" sz="900" dirty="0">
                <a:solidFill>
                  <a:schemeClr val="tx1"/>
                </a:solidFill>
                <a:latin typeface="Consolas" panose="020B0609020204030204" pitchFamily="49" charset="0"/>
              </a:rPr>
              <a:t> apt install python </a:t>
            </a:r>
            <a:r>
              <a:rPr lang="en-US" sz="900" dirty="0" err="1">
                <a:solidFill>
                  <a:schemeClr val="tx1"/>
                </a:solidFill>
                <a:latin typeface="Consolas" panose="020B0609020204030204" pitchFamily="49" charset="0"/>
              </a:rPr>
              <a:t>venv</a:t>
            </a:r>
            <a:r>
              <a:rPr lang="en-US" sz="900" dirty="0">
                <a:solidFill>
                  <a:schemeClr val="tx1"/>
                </a:solidFill>
                <a:latin typeface="Consolas" panose="020B0609020204030204" pitchFamily="49" charset="0"/>
              </a:rPr>
              <a:t> pip</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install ssh</a:t>
            </a:r>
          </a:p>
          <a:p>
            <a:r>
              <a:rPr lang="en-US" sz="900" dirty="0" err="1">
                <a:solidFill>
                  <a:schemeClr val="tx1"/>
                </a:solidFill>
                <a:latin typeface="Consolas" panose="020B0609020204030204" pitchFamily="49" charset="0"/>
              </a:rPr>
              <a:t>sudo</a:t>
            </a:r>
            <a:r>
              <a:rPr lang="en-US" sz="900" dirty="0">
                <a:solidFill>
                  <a:schemeClr val="tx1"/>
                </a:solidFill>
                <a:latin typeface="Consolas" panose="020B0609020204030204" pitchFamily="49" charset="0"/>
              </a:rPr>
              <a:t> apt install </a:t>
            </a:r>
            <a:r>
              <a:rPr lang="en-US" sz="900" dirty="0" err="1">
                <a:solidFill>
                  <a:schemeClr val="tx1"/>
                </a:solidFill>
                <a:latin typeface="Consolas" panose="020B0609020204030204" pitchFamily="49" charset="0"/>
              </a:rPr>
              <a:t>openssh</a:t>
            </a:r>
            <a:endParaRPr lang="en-AU" sz="900" dirty="0">
              <a:solidFill>
                <a:schemeClr val="tx1"/>
              </a:solidFill>
              <a:latin typeface="Consolas" panose="020B0609020204030204" pitchFamily="49" charset="0"/>
            </a:endParaRPr>
          </a:p>
          <a:p>
            <a:endParaRPr lang="en-AU" sz="900" dirty="0">
              <a:solidFill>
                <a:schemeClr val="tx1"/>
              </a:solidFill>
              <a:latin typeface="Consolas" panose="020B0609020204030204" pitchFamily="49" charset="0"/>
            </a:endParaRPr>
          </a:p>
        </p:txBody>
      </p:sp>
      <p:sp>
        <p:nvSpPr>
          <p:cNvPr id="3" name="Rectangle: Rounded Corners 2">
            <a:extLst>
              <a:ext uri="{FF2B5EF4-FFF2-40B4-BE49-F238E27FC236}">
                <a16:creationId xmlns:a16="http://schemas.microsoft.com/office/drawing/2014/main" id="{5F3FBAD9-D3D0-8899-1688-8651A02ABB29}"/>
              </a:ext>
            </a:extLst>
          </p:cNvPr>
          <p:cNvSpPr/>
          <p:nvPr/>
        </p:nvSpPr>
        <p:spPr>
          <a:xfrm>
            <a:off x="3389382" y="2753178"/>
            <a:ext cx="2365221" cy="1707924"/>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create Django project</a:t>
            </a:r>
          </a:p>
          <a:p>
            <a:r>
              <a:rPr lang="en-US" sz="900" dirty="0" err="1">
                <a:solidFill>
                  <a:schemeClr val="tx1"/>
                </a:solidFill>
                <a:latin typeface="Consolas" panose="020B0609020204030204" pitchFamily="49" charset="0"/>
              </a:rPr>
              <a:t>django</a:t>
            </a:r>
            <a:r>
              <a:rPr lang="en-US" sz="900" dirty="0">
                <a:solidFill>
                  <a:schemeClr val="tx1"/>
                </a:solidFill>
                <a:latin typeface="Consolas" panose="020B0609020204030204" pitchFamily="49" charset="0"/>
              </a:rPr>
              <a:t>-admin </a:t>
            </a:r>
            <a:r>
              <a:rPr lang="en-US" sz="900" dirty="0" err="1">
                <a:solidFill>
                  <a:schemeClr val="tx1"/>
                </a:solidFill>
                <a:latin typeface="Consolas" panose="020B0609020204030204" pitchFamily="49" charset="0"/>
              </a:rPr>
              <a:t>startproject</a:t>
            </a:r>
            <a:r>
              <a:rPr lang="en-US" sz="900" dirty="0">
                <a:solidFill>
                  <a:schemeClr val="tx1"/>
                </a:solidFill>
                <a:latin typeface="Consolas" panose="020B0609020204030204" pitchFamily="49" charset="0"/>
              </a:rPr>
              <a:t> config .</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create app</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create superuser</a:t>
            </a:r>
          </a:p>
          <a:p>
            <a:endParaRPr lang="en-US" sz="900" dirty="0">
              <a:solidFill>
                <a:schemeClr val="tx2"/>
              </a:solidFill>
              <a:latin typeface="Consolas" panose="020B0609020204030204" pitchFamily="49" charset="0"/>
            </a:endParaRPr>
          </a:p>
          <a:p>
            <a:r>
              <a:rPr lang="en-US" sz="900" dirty="0">
                <a:solidFill>
                  <a:schemeClr val="tx2"/>
                </a:solidFill>
                <a:latin typeface="Consolas" panose="020B0609020204030204" pitchFamily="49" charset="0"/>
              </a:rPr>
              <a:t># run server</a:t>
            </a:r>
          </a:p>
          <a:p>
            <a:r>
              <a:rPr lang="en-US" sz="900" dirty="0">
                <a:solidFill>
                  <a:schemeClr val="tx1"/>
                </a:solidFill>
                <a:latin typeface="Consolas" panose="020B0609020204030204" pitchFamily="49" charset="0"/>
              </a:rPr>
              <a:t>python manage.py </a:t>
            </a:r>
            <a:r>
              <a:rPr lang="en-US" sz="900" dirty="0" err="1">
                <a:solidFill>
                  <a:schemeClr val="tx1"/>
                </a:solidFill>
                <a:latin typeface="Consolas" panose="020B0609020204030204" pitchFamily="49" charset="0"/>
              </a:rPr>
              <a:t>runserver</a:t>
            </a:r>
            <a:endParaRPr lang="en-US" sz="900" dirty="0">
              <a:solidFill>
                <a:schemeClr val="tx1"/>
              </a:solidFill>
              <a:latin typeface="Consolas" panose="020B0609020204030204" pitchFamily="49" charset="0"/>
            </a:endParaRPr>
          </a:p>
          <a:p>
            <a:endParaRPr lang="en-US" sz="900" dirty="0">
              <a:solidFill>
                <a:schemeClr val="tx2"/>
              </a:solidFill>
              <a:latin typeface="Consolas" panose="020B0609020204030204" pitchFamily="49" charset="0"/>
            </a:endParaRPr>
          </a:p>
          <a:p>
            <a:endParaRPr lang="en-US" sz="900" dirty="0">
              <a:solidFill>
                <a:schemeClr val="tx1"/>
              </a:solidFill>
              <a:latin typeface="Consolas" panose="020B0609020204030204" pitchFamily="49" charset="0"/>
            </a:endParaRPr>
          </a:p>
          <a:p>
            <a:endParaRPr lang="en-AU" sz="900" dirty="0">
              <a:solidFill>
                <a:schemeClr val="tx1"/>
              </a:solidFill>
              <a:latin typeface="Consolas" panose="020B0609020204030204" pitchFamily="49" charset="0"/>
            </a:endParaRPr>
          </a:p>
        </p:txBody>
      </p:sp>
      <p:sp>
        <p:nvSpPr>
          <p:cNvPr id="4" name="Rectangle: Rounded Corners 3">
            <a:extLst>
              <a:ext uri="{FF2B5EF4-FFF2-40B4-BE49-F238E27FC236}">
                <a16:creationId xmlns:a16="http://schemas.microsoft.com/office/drawing/2014/main" id="{B59BD51F-9286-5B74-DDE7-DB034B6CBA36}"/>
              </a:ext>
            </a:extLst>
          </p:cNvPr>
          <p:cNvSpPr/>
          <p:nvPr/>
        </p:nvSpPr>
        <p:spPr>
          <a:xfrm>
            <a:off x="5936114" y="3034933"/>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clone the existing repo</a:t>
            </a:r>
          </a:p>
          <a:p>
            <a:r>
              <a:rPr lang="en-US" sz="900" dirty="0">
                <a:solidFill>
                  <a:schemeClr val="tx1"/>
                </a:solidFill>
                <a:latin typeface="Consolas" panose="020B0609020204030204" pitchFamily="49" charset="0"/>
              </a:rPr>
              <a:t>git clone https://github.com/&lt;username&gt;/&lt;reponame&gt;.git</a:t>
            </a:r>
            <a:endParaRPr lang="en-US" sz="900" dirty="0">
              <a:solidFill>
                <a:schemeClr val="tx2"/>
              </a:solidFill>
              <a:latin typeface="Consolas" panose="020B0609020204030204" pitchFamily="49" charset="0"/>
            </a:endParaRPr>
          </a:p>
          <a:p>
            <a:endParaRPr lang="en-US" sz="900" dirty="0">
              <a:solidFill>
                <a:schemeClr val="tx2"/>
              </a:solidFill>
              <a:latin typeface="Consolas" panose="020B0609020204030204" pitchFamily="49" charset="0"/>
            </a:endParaRPr>
          </a:p>
          <a:p>
            <a:r>
              <a:rPr lang="en-US" sz="900" dirty="0">
                <a:solidFill>
                  <a:schemeClr val="tx2"/>
                </a:solidFill>
                <a:latin typeface="Consolas" panose="020B0609020204030204" pitchFamily="49" charset="0"/>
              </a:rPr>
              <a:t># install requirements.txt</a:t>
            </a:r>
          </a:p>
          <a:p>
            <a:r>
              <a:rPr lang="en-US" sz="900" dirty="0">
                <a:solidFill>
                  <a:schemeClr val="tx1"/>
                </a:solidFill>
                <a:latin typeface="Consolas" panose="020B0609020204030204" pitchFamily="49" charset="0"/>
              </a:rPr>
              <a:t>pip install -r requirements.txt</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make-a da migrations</a:t>
            </a:r>
          </a:p>
          <a:p>
            <a:endParaRPr lang="en-AU" sz="9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729016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grpSp>
        <p:nvGrpSpPr>
          <p:cNvPr id="928" name="Google Shape;928;p69"/>
          <p:cNvGrpSpPr/>
          <p:nvPr/>
        </p:nvGrpSpPr>
        <p:grpSpPr>
          <a:xfrm>
            <a:off x="1736890" y="3041257"/>
            <a:ext cx="326148" cy="326108"/>
            <a:chOff x="1379798" y="1723250"/>
            <a:chExt cx="397887" cy="397887"/>
          </a:xfrm>
        </p:grpSpPr>
        <p:sp>
          <p:nvSpPr>
            <p:cNvPr id="929" name="Google Shape;929;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ack cat with a white circle in the background&#10;&#10;Description automatically generated">
            <a:extLst>
              <a:ext uri="{FF2B5EF4-FFF2-40B4-BE49-F238E27FC236}">
                <a16:creationId xmlns:a16="http://schemas.microsoft.com/office/drawing/2014/main" id="{F5D582C3-3A45-284F-98E6-EC13003D626D}"/>
              </a:ext>
            </a:extLst>
          </p:cNvPr>
          <p:cNvPicPr>
            <a:picLocks noChangeAspect="1"/>
          </p:cNvPicPr>
          <p:nvPr/>
        </p:nvPicPr>
        <p:blipFill>
          <a:blip r:embed="rId3"/>
          <a:stretch>
            <a:fillRect/>
          </a:stretch>
        </p:blipFill>
        <p:spPr>
          <a:xfrm>
            <a:off x="967969" y="3040139"/>
            <a:ext cx="333355" cy="326108"/>
          </a:xfrm>
          <a:prstGeom prst="rect">
            <a:avLst/>
          </a:prstGeom>
        </p:spPr>
      </p:pic>
      <p:sp>
        <p:nvSpPr>
          <p:cNvPr id="918" name="Google Shape;918;p6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Thanks!</a:t>
            </a:r>
            <a:endParaRPr dirty="0">
              <a:gradFill>
                <a:gsLst>
                  <a:gs pos="0">
                    <a:srgbClr val="CD9CD0"/>
                  </a:gs>
                  <a:gs pos="100000">
                    <a:srgbClr val="9CCAED"/>
                  </a:gs>
                </a:gsLst>
                <a:lin ang="0" scaled="1"/>
              </a:gradFill>
            </a:endParaRPr>
          </a:p>
        </p:txBody>
      </p:sp>
      <p:sp>
        <p:nvSpPr>
          <p:cNvPr id="919" name="Google Shape;919;p6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 dirty="0"/>
              <a:t>lukewait@outlook.com</a:t>
            </a:r>
            <a:endParaRPr dirty="0"/>
          </a:p>
          <a:p>
            <a:pPr marL="0" lvl="0" indent="0" algn="l" rtl="0">
              <a:spcBef>
                <a:spcPts val="0"/>
              </a:spcBef>
              <a:spcAft>
                <a:spcPts val="0"/>
              </a:spcAft>
              <a:buNone/>
            </a:pPr>
            <a:r>
              <a:rPr lang="en-US" dirty="0"/>
              <a:t>https://github.com/LukeWait</a:t>
            </a:r>
            <a:endParaRPr dirty="0"/>
          </a:p>
          <a:p>
            <a:pPr marL="0" lvl="0" indent="0" algn="l" rtl="0">
              <a:spcBef>
                <a:spcPts val="0"/>
              </a:spcBef>
              <a:spcAft>
                <a:spcPts val="0"/>
              </a:spcAft>
              <a:buNone/>
            </a:pPr>
            <a:r>
              <a:rPr lang="en" dirty="0"/>
              <a:t>LinkedIn/LukeWait</a:t>
            </a:r>
            <a:endParaRPr dirty="0"/>
          </a:p>
        </p:txBody>
      </p:sp>
      <p:sp>
        <p:nvSpPr>
          <p:cNvPr id="920" name="Google Shape;920;p69"/>
          <p:cNvSpPr txBox="1"/>
          <p:nvPr/>
        </p:nvSpPr>
        <p:spPr>
          <a:xfrm>
            <a:off x="713225" y="41258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chemeClr val="dk1"/>
              </a:solidFill>
              <a:latin typeface="DM Sans"/>
              <a:ea typeface="DM Sans"/>
              <a:cs typeface="DM Sans"/>
              <a:sym typeface="DM Sans"/>
            </a:endParaRPr>
          </a:p>
        </p:txBody>
      </p:sp>
      <p:pic>
        <p:nvPicPr>
          <p:cNvPr id="921" name="Google Shape;921;p69"/>
          <p:cNvPicPr preferRelativeResize="0">
            <a:picLocks noGrp="1"/>
          </p:cNvPicPr>
          <p:nvPr>
            <p:ph type="pic" idx="2"/>
          </p:nvPr>
        </p:nvPicPr>
        <p:blipFill>
          <a:blip r:embed="rId4"/>
          <a:srcRect/>
          <a:stretch/>
        </p:blipFill>
        <p:spPr>
          <a:xfrm>
            <a:off x="5337775" y="1025301"/>
            <a:ext cx="3093000" cy="3093000"/>
          </a:xfrm>
          <a:prstGeom prst="ellipse">
            <a:avLst/>
          </a:prstGeom>
          <a:effectLst>
            <a:outerShdw blurRad="728663" algn="bl" rotWithShape="0">
              <a:schemeClr val="dk1">
                <a:alpha val="25000"/>
              </a:schemeClr>
            </a:outerShdw>
          </a:effectLst>
        </p:spPr>
      </p:pic>
      <p:cxnSp>
        <p:nvCxnSpPr>
          <p:cNvPr id="922" name="Google Shape;922;p69"/>
          <p:cNvCxnSpPr/>
          <p:nvPr/>
        </p:nvCxnSpPr>
        <p:spPr>
          <a:xfrm>
            <a:off x="815300" y="3541925"/>
            <a:ext cx="638700" cy="0"/>
          </a:xfrm>
          <a:prstGeom prst="straightConnector1">
            <a:avLst/>
          </a:prstGeom>
          <a:noFill/>
          <a:ln w="19050" cap="flat" cmpd="sng">
            <a:solidFill>
              <a:schemeClr val="lt2"/>
            </a:solidFill>
            <a:prstDash val="solid"/>
            <a:round/>
            <a:headEnd type="none" w="med" len="med"/>
            <a:tailEnd type="none" w="med" len="med"/>
          </a:ln>
        </p:spPr>
      </p:cxnSp>
      <p:cxnSp>
        <p:nvCxnSpPr>
          <p:cNvPr id="923" name="Google Shape;923;p69"/>
          <p:cNvCxnSpPr/>
          <p:nvPr/>
        </p:nvCxnSpPr>
        <p:spPr>
          <a:xfrm>
            <a:off x="1580625" y="3541925"/>
            <a:ext cx="6387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Web Development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4048887027"/>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Ruby on Rails</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Laravel</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ASP.NET</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Python</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Ruby</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PHP</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and white logo&#10;&#10;Description automatically generated">
            <a:extLst>
              <a:ext uri="{FF2B5EF4-FFF2-40B4-BE49-F238E27FC236}">
                <a16:creationId xmlns:a16="http://schemas.microsoft.com/office/drawing/2014/main" id="{F8BA967E-4478-5167-4A8C-F9061152B275}"/>
              </a:ext>
            </a:extLst>
          </p:cNvPr>
          <p:cNvPicPr>
            <a:picLocks noChangeAspect="1"/>
          </p:cNvPicPr>
          <p:nvPr/>
        </p:nvPicPr>
        <p:blipFill>
          <a:blip r:embed="rId3"/>
          <a:stretch>
            <a:fillRect/>
          </a:stretch>
        </p:blipFill>
        <p:spPr>
          <a:xfrm>
            <a:off x="6401314" y="1303959"/>
            <a:ext cx="483982" cy="483982"/>
          </a:xfrm>
          <a:prstGeom prst="rect">
            <a:avLst/>
          </a:prstGeom>
        </p:spPr>
      </p:pic>
      <p:pic>
        <p:nvPicPr>
          <p:cNvPr id="5" name="Picture 4" descr="A red logo with a black background&#10;&#10;Description automatically generated">
            <a:extLst>
              <a:ext uri="{FF2B5EF4-FFF2-40B4-BE49-F238E27FC236}">
                <a16:creationId xmlns:a16="http://schemas.microsoft.com/office/drawing/2014/main" id="{1EE1CB28-3353-5E99-770A-068CF6660CFC}"/>
              </a:ext>
            </a:extLst>
          </p:cNvPr>
          <p:cNvPicPr>
            <a:picLocks noChangeAspect="1"/>
          </p:cNvPicPr>
          <p:nvPr/>
        </p:nvPicPr>
        <p:blipFill>
          <a:blip r:embed="rId4"/>
          <a:stretch>
            <a:fillRect/>
          </a:stretch>
        </p:blipFill>
        <p:spPr>
          <a:xfrm>
            <a:off x="2965887" y="1196367"/>
            <a:ext cx="916320" cy="572700"/>
          </a:xfrm>
          <a:prstGeom prst="rect">
            <a:avLst/>
          </a:prstGeom>
        </p:spPr>
      </p:pic>
      <p:pic>
        <p:nvPicPr>
          <p:cNvPr id="7" name="Picture 6" descr="A red and black logo&#10;&#10;Description automatically generated">
            <a:extLst>
              <a:ext uri="{FF2B5EF4-FFF2-40B4-BE49-F238E27FC236}">
                <a16:creationId xmlns:a16="http://schemas.microsoft.com/office/drawing/2014/main" id="{315F9F6C-BBA1-4D29-B63D-7FB2D6513D15}"/>
              </a:ext>
            </a:extLst>
          </p:cNvPr>
          <p:cNvPicPr>
            <a:picLocks noChangeAspect="1"/>
          </p:cNvPicPr>
          <p:nvPr/>
        </p:nvPicPr>
        <p:blipFill>
          <a:blip r:embed="rId5"/>
          <a:stretch>
            <a:fillRect/>
          </a:stretch>
        </p:blipFill>
        <p:spPr>
          <a:xfrm>
            <a:off x="4601470" y="1208435"/>
            <a:ext cx="657829" cy="657829"/>
          </a:xfrm>
          <a:prstGeom prst="rect">
            <a:avLst/>
          </a:prstGeom>
        </p:spPr>
      </p:pic>
      <p:pic>
        <p:nvPicPr>
          <p:cNvPr id="9" name="Picture 8" descr="A green and white sign with white text&#10;&#10;Description automatically generated">
            <a:extLst>
              <a:ext uri="{FF2B5EF4-FFF2-40B4-BE49-F238E27FC236}">
                <a16:creationId xmlns:a16="http://schemas.microsoft.com/office/drawing/2014/main" id="{1A4F5972-DBDC-4786-7A17-045E2C92CC26}"/>
              </a:ext>
            </a:extLst>
          </p:cNvPr>
          <p:cNvPicPr>
            <a:picLocks noChangeAspect="1"/>
          </p:cNvPicPr>
          <p:nvPr/>
        </p:nvPicPr>
        <p:blipFill>
          <a:blip r:embed="rId6"/>
          <a:stretch>
            <a:fillRect/>
          </a:stretch>
        </p:blipFill>
        <p:spPr>
          <a:xfrm>
            <a:off x="1574178" y="1315526"/>
            <a:ext cx="910725" cy="414380"/>
          </a:xfrm>
          <a:prstGeom prst="rect">
            <a:avLst/>
          </a:prstGeom>
        </p:spPr>
      </p:pic>
      <p:pic>
        <p:nvPicPr>
          <p:cNvPr id="13" name="Picture 12" descr="A logo of a company&#10;&#10;Description automatically generated">
            <a:extLst>
              <a:ext uri="{FF2B5EF4-FFF2-40B4-BE49-F238E27FC236}">
                <a16:creationId xmlns:a16="http://schemas.microsoft.com/office/drawing/2014/main" id="{130477C0-12F5-6D03-4161-D7C0915EB96A}"/>
              </a:ext>
            </a:extLst>
          </p:cNvPr>
          <p:cNvPicPr>
            <a:picLocks noChangeAspect="1"/>
          </p:cNvPicPr>
          <p:nvPr/>
        </p:nvPicPr>
        <p:blipFill>
          <a:blip r:embed="rId7"/>
          <a:stretch>
            <a:fillRect/>
          </a:stretch>
        </p:blipFill>
        <p:spPr>
          <a:xfrm>
            <a:off x="6444017" y="3137072"/>
            <a:ext cx="419473" cy="471907"/>
          </a:xfrm>
          <a:prstGeom prst="rect">
            <a:avLst/>
          </a:prstGeom>
        </p:spPr>
      </p:pic>
      <p:pic>
        <p:nvPicPr>
          <p:cNvPr id="15" name="Picture 14" descr="A blue oval with black letters&#10;&#10;Description automatically generated">
            <a:extLst>
              <a:ext uri="{FF2B5EF4-FFF2-40B4-BE49-F238E27FC236}">
                <a16:creationId xmlns:a16="http://schemas.microsoft.com/office/drawing/2014/main" id="{C7A0C701-010E-F821-1537-9F79F96E22F1}"/>
              </a:ext>
            </a:extLst>
          </p:cNvPr>
          <p:cNvPicPr>
            <a:picLocks noChangeAspect="1"/>
          </p:cNvPicPr>
          <p:nvPr/>
        </p:nvPicPr>
        <p:blipFill>
          <a:blip r:embed="rId8"/>
          <a:stretch>
            <a:fillRect/>
          </a:stretch>
        </p:blipFill>
        <p:spPr>
          <a:xfrm>
            <a:off x="4572000" y="3193718"/>
            <a:ext cx="676630" cy="358614"/>
          </a:xfrm>
          <a:prstGeom prst="rect">
            <a:avLst/>
          </a:prstGeom>
        </p:spPr>
      </p:pic>
      <p:pic>
        <p:nvPicPr>
          <p:cNvPr id="17" name="Picture 16" descr="A blue and yellow snake logo&#10;&#10;Description automatically generated">
            <a:extLst>
              <a:ext uri="{FF2B5EF4-FFF2-40B4-BE49-F238E27FC236}">
                <a16:creationId xmlns:a16="http://schemas.microsoft.com/office/drawing/2014/main" id="{0C2463F8-E0DD-D63B-1D95-1F358B7C3E7F}"/>
              </a:ext>
            </a:extLst>
          </p:cNvPr>
          <p:cNvPicPr>
            <a:picLocks noChangeAspect="1"/>
          </p:cNvPicPr>
          <p:nvPr/>
        </p:nvPicPr>
        <p:blipFill>
          <a:blip r:embed="rId9"/>
          <a:stretch>
            <a:fillRect/>
          </a:stretch>
        </p:blipFill>
        <p:spPr>
          <a:xfrm>
            <a:off x="1220699" y="3137072"/>
            <a:ext cx="473795" cy="574190"/>
          </a:xfrm>
          <a:prstGeom prst="rect">
            <a:avLst/>
          </a:prstGeom>
        </p:spPr>
      </p:pic>
      <p:pic>
        <p:nvPicPr>
          <p:cNvPr id="19" name="Picture 18" descr="A red diamond with a black background&#10;&#10;Description automatically generated">
            <a:extLst>
              <a:ext uri="{FF2B5EF4-FFF2-40B4-BE49-F238E27FC236}">
                <a16:creationId xmlns:a16="http://schemas.microsoft.com/office/drawing/2014/main" id="{0622210C-9556-E256-7772-1AFFB27CD0AB}"/>
              </a:ext>
            </a:extLst>
          </p:cNvPr>
          <p:cNvPicPr>
            <a:picLocks noChangeAspect="1"/>
          </p:cNvPicPr>
          <p:nvPr/>
        </p:nvPicPr>
        <p:blipFill>
          <a:blip r:embed="rId10"/>
          <a:stretch>
            <a:fillRect/>
          </a:stretch>
        </p:blipFill>
        <p:spPr>
          <a:xfrm>
            <a:off x="3057857" y="3222258"/>
            <a:ext cx="329743" cy="33007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871537773"/>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React</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React Native</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Flutter</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Ionic</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Dart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blue paper with a black background&#10;&#10;Description automatically generated">
            <a:extLst>
              <a:ext uri="{FF2B5EF4-FFF2-40B4-BE49-F238E27FC236}">
                <a16:creationId xmlns:a16="http://schemas.microsoft.com/office/drawing/2014/main" id="{341E9F1D-80E2-F1A0-33BD-FD109E46D7D2}"/>
              </a:ext>
            </a:extLst>
          </p:cNvPr>
          <p:cNvPicPr>
            <a:picLocks noChangeAspect="1"/>
          </p:cNvPicPr>
          <p:nvPr/>
        </p:nvPicPr>
        <p:blipFill>
          <a:blip r:embed="rId3"/>
          <a:stretch>
            <a:fillRect/>
          </a:stretch>
        </p:blipFill>
        <p:spPr>
          <a:xfrm>
            <a:off x="4678149" y="3149635"/>
            <a:ext cx="475319" cy="475319"/>
          </a:xfrm>
          <a:prstGeom prst="rect">
            <a:avLst/>
          </a:prstGeom>
        </p:spPr>
      </p:pic>
      <p:pic>
        <p:nvPicPr>
          <p:cNvPr id="8" name="Picture 7" descr="A blue and black logo&#10;&#10;Description automatically generated">
            <a:extLst>
              <a:ext uri="{FF2B5EF4-FFF2-40B4-BE49-F238E27FC236}">
                <a16:creationId xmlns:a16="http://schemas.microsoft.com/office/drawing/2014/main" id="{FFE808EE-71A5-8E4A-B480-983F42544AA3}"/>
              </a:ext>
            </a:extLst>
          </p:cNvPr>
          <p:cNvPicPr>
            <a:picLocks noChangeAspect="1"/>
          </p:cNvPicPr>
          <p:nvPr/>
        </p:nvPicPr>
        <p:blipFill>
          <a:blip r:embed="rId4"/>
          <a:stretch>
            <a:fillRect/>
          </a:stretch>
        </p:blipFill>
        <p:spPr>
          <a:xfrm>
            <a:off x="4706187" y="1258791"/>
            <a:ext cx="479435" cy="594500"/>
          </a:xfrm>
          <a:prstGeom prst="rect">
            <a:avLst/>
          </a:prstGeom>
        </p:spPr>
      </p:pic>
      <p:pic>
        <p:nvPicPr>
          <p:cNvPr id="11" name="Picture 10" descr="A blue circle with a black background&#10;&#10;Description automatically generated">
            <a:extLst>
              <a:ext uri="{FF2B5EF4-FFF2-40B4-BE49-F238E27FC236}">
                <a16:creationId xmlns:a16="http://schemas.microsoft.com/office/drawing/2014/main" id="{ACAFA58A-E303-50DA-7047-5F4C7418982A}"/>
              </a:ext>
            </a:extLst>
          </p:cNvPr>
          <p:cNvPicPr>
            <a:picLocks noChangeAspect="1"/>
          </p:cNvPicPr>
          <p:nvPr/>
        </p:nvPicPr>
        <p:blipFill>
          <a:blip r:embed="rId5"/>
          <a:stretch>
            <a:fillRect/>
          </a:stretch>
        </p:blipFill>
        <p:spPr>
          <a:xfrm>
            <a:off x="6243789" y="1271271"/>
            <a:ext cx="656441" cy="656441"/>
          </a:xfrm>
          <a:prstGeom prst="rect">
            <a:avLst/>
          </a:prstGeom>
        </p:spPr>
      </p:pic>
      <p:pic>
        <p:nvPicPr>
          <p:cNvPr id="14" name="Picture 13" descr="A blue and black symbol&#10;&#10;Description automatically generated">
            <a:extLst>
              <a:ext uri="{FF2B5EF4-FFF2-40B4-BE49-F238E27FC236}">
                <a16:creationId xmlns:a16="http://schemas.microsoft.com/office/drawing/2014/main" id="{8C34AEBB-4C32-C6D1-5F02-7F66CDCFDE70}"/>
              </a:ext>
            </a:extLst>
          </p:cNvPr>
          <p:cNvPicPr>
            <a:picLocks noChangeAspect="1"/>
          </p:cNvPicPr>
          <p:nvPr/>
        </p:nvPicPr>
        <p:blipFill>
          <a:blip r:embed="rId6"/>
          <a:stretch>
            <a:fillRect/>
          </a:stretch>
        </p:blipFill>
        <p:spPr>
          <a:xfrm>
            <a:off x="1111087" y="1267064"/>
            <a:ext cx="765091" cy="664972"/>
          </a:xfrm>
          <a:prstGeom prst="rect">
            <a:avLst/>
          </a:prstGeom>
        </p:spPr>
      </p:pic>
      <p:pic>
        <p:nvPicPr>
          <p:cNvPr id="16" name="Picture 15" descr="A blue and black symbol&#10;&#10;Description automatically generated">
            <a:extLst>
              <a:ext uri="{FF2B5EF4-FFF2-40B4-BE49-F238E27FC236}">
                <a16:creationId xmlns:a16="http://schemas.microsoft.com/office/drawing/2014/main" id="{039B7058-9A07-3238-C794-2A11309C2C1C}"/>
              </a:ext>
            </a:extLst>
          </p:cNvPr>
          <p:cNvPicPr>
            <a:picLocks noChangeAspect="1"/>
          </p:cNvPicPr>
          <p:nvPr/>
        </p:nvPicPr>
        <p:blipFill>
          <a:blip r:embed="rId6"/>
          <a:stretch>
            <a:fillRect/>
          </a:stretch>
        </p:blipFill>
        <p:spPr>
          <a:xfrm>
            <a:off x="2738555" y="1250027"/>
            <a:ext cx="765091" cy="664972"/>
          </a:xfrm>
          <a:prstGeom prst="rect">
            <a:avLst/>
          </a:prstGeom>
        </p:spPr>
      </p:pic>
      <p:pic>
        <p:nvPicPr>
          <p:cNvPr id="20" name="Picture 19" descr="A yellow and black logo&#10;&#10;Description automatically generated">
            <a:extLst>
              <a:ext uri="{FF2B5EF4-FFF2-40B4-BE49-F238E27FC236}">
                <a16:creationId xmlns:a16="http://schemas.microsoft.com/office/drawing/2014/main" id="{2BC77F8C-DB14-339F-0502-BC4AADD40CD3}"/>
              </a:ext>
            </a:extLst>
          </p:cNvPr>
          <p:cNvPicPr>
            <a:picLocks noChangeAspect="1"/>
          </p:cNvPicPr>
          <p:nvPr/>
        </p:nvPicPr>
        <p:blipFill>
          <a:blip r:embed="rId7"/>
          <a:stretch>
            <a:fillRect/>
          </a:stretch>
        </p:blipFill>
        <p:spPr>
          <a:xfrm>
            <a:off x="1255972" y="3084861"/>
            <a:ext cx="475319" cy="475319"/>
          </a:xfrm>
          <a:prstGeom prst="rect">
            <a:avLst/>
          </a:prstGeom>
        </p:spPr>
      </p:pic>
    </p:spTree>
    <p:extLst>
      <p:ext uri="{BB962C8B-B14F-4D97-AF65-F5344CB8AC3E}">
        <p14:creationId xmlns:p14="http://schemas.microsoft.com/office/powerpoint/2010/main" val="3968997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divide the content</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extremely poisonous. It’s the second-brightest natural object in the night sky after the Moon</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Mercury</a:t>
            </a:r>
            <a:endParaRPr b="0"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Mars</a:t>
            </a:r>
            <a:endParaRPr b="0"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Jupiter</a:t>
            </a:r>
            <a:endParaRPr b="0"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Saturn</a:t>
            </a:r>
            <a:endParaRPr b="0"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Divide the content into four ideas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Reviewing concepts is a good idea</a:t>
            </a:r>
            <a:endParaRPr dirty="0">
              <a:gradFill>
                <a:gsLst>
                  <a:gs pos="0">
                    <a:srgbClr val="CD9CD0"/>
                  </a:gs>
                  <a:gs pos="100000">
                    <a:srgbClr val="9CCAED"/>
                  </a:gs>
                </a:gsLst>
                <a:lin ang="0" scaled="1"/>
              </a:gradFill>
            </a:endParaRPr>
          </a:p>
        </p:txBody>
      </p:sp>
      <p:sp>
        <p:nvSpPr>
          <p:cNvPr id="420" name="Google Shape;420;p4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
        <p:nvSpPr>
          <p:cNvPr id="421" name="Google Shape;421;p4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422" name="Google Shape;422;p4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in the Solar System that harbors life. We all live on this planet</a:t>
            </a:r>
            <a:endParaRPr/>
          </a:p>
        </p:txBody>
      </p:sp>
      <p:sp>
        <p:nvSpPr>
          <p:cNvPr id="423" name="Google Shape;423;p4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Saturn is a gas giant and has rings. It's composed mostly of hydrogen and helium. It’s the sixth planet from the Sun</a:t>
            </a:r>
            <a:endParaRPr dirty="0"/>
          </a:p>
        </p:txBody>
      </p:sp>
      <p:sp>
        <p:nvSpPr>
          <p:cNvPr id="424" name="Google Shape;424;p4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 planet by diameter in the Solar System</a:t>
            </a:r>
            <a:endParaRPr/>
          </a:p>
        </p:txBody>
      </p:sp>
      <p:sp>
        <p:nvSpPr>
          <p:cNvPr id="425" name="Google Shape;425;p4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a:t>
            </a:r>
            <a:endParaRPr/>
          </a:p>
        </p:txBody>
      </p:sp>
      <p:sp>
        <p:nvSpPr>
          <p:cNvPr id="426" name="Google Shape;426;p4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Mars</a:t>
            </a:r>
            <a:endParaRPr b="0" dirty="0">
              <a:gradFill>
                <a:gsLst>
                  <a:gs pos="0">
                    <a:schemeClr val="tx2">
                      <a:lumMod val="20000"/>
                      <a:lumOff val="80000"/>
                    </a:schemeClr>
                  </a:gs>
                  <a:gs pos="100000">
                    <a:srgbClr val="9CCAED"/>
                  </a:gs>
                </a:gsLst>
                <a:lin ang="0" scaled="1"/>
              </a:gradFill>
            </a:endParaRPr>
          </a:p>
        </p:txBody>
      </p:sp>
      <p:sp>
        <p:nvSpPr>
          <p:cNvPr id="427" name="Google Shape;427;p4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428" name="Google Shape;428;p4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Neptune</a:t>
            </a:r>
            <a:endParaRPr b="0" dirty="0">
              <a:gradFill>
                <a:gsLst>
                  <a:gs pos="0">
                    <a:schemeClr val="tx2">
                      <a:lumMod val="20000"/>
                      <a:lumOff val="80000"/>
                    </a:schemeClr>
                  </a:gs>
                  <a:gs pos="100000">
                    <a:srgbClr val="9CCAED"/>
                  </a:gs>
                </a:gsLst>
                <a:lin ang="0" scaled="1"/>
              </a:gradFill>
            </a:endParaRPr>
          </a:p>
        </p:txBody>
      </p:sp>
      <p:sp>
        <p:nvSpPr>
          <p:cNvPr id="429" name="Google Shape;429;p4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Earth</a:t>
            </a:r>
            <a:endParaRPr b="0" dirty="0">
              <a:gradFill>
                <a:gsLst>
                  <a:gs pos="0">
                    <a:schemeClr val="tx2">
                      <a:lumMod val="20000"/>
                      <a:lumOff val="80000"/>
                    </a:schemeClr>
                  </a:gs>
                  <a:gs pos="100000">
                    <a:srgbClr val="9CCAED"/>
                  </a:gs>
                </a:gsLst>
                <a:lin ang="0" scaled="1"/>
              </a:gradFill>
            </a:endParaRPr>
          </a:p>
        </p:txBody>
      </p:sp>
      <p:sp>
        <p:nvSpPr>
          <p:cNvPr id="430" name="Google Shape;430;p4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Saturn</a:t>
            </a:r>
            <a:endParaRPr b="0" dirty="0">
              <a:gradFill>
                <a:gsLst>
                  <a:gs pos="0">
                    <a:schemeClr val="tx2">
                      <a:lumMod val="20000"/>
                      <a:lumOff val="80000"/>
                    </a:schemeClr>
                  </a:gs>
                  <a:gs pos="100000">
                    <a:srgbClr val="9CCAED"/>
                  </a:gs>
                </a:gsLst>
                <a:lin ang="0" scaled="1"/>
              </a:gradFill>
            </a:endParaRPr>
          </a:p>
        </p:txBody>
      </p:sp>
      <p:sp>
        <p:nvSpPr>
          <p:cNvPr id="431" name="Google Shape;431;p4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Jupiter</a:t>
            </a:r>
            <a:endParaRPr b="0"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1"/>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4" name="Google Shape;64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five columns</a:t>
            </a:r>
            <a:endParaRPr dirty="0">
              <a:gradFill>
                <a:gsLst>
                  <a:gs pos="0">
                    <a:srgbClr val="CD9CD0"/>
                  </a:gs>
                  <a:gs pos="100000">
                    <a:srgbClr val="9CCAED"/>
                  </a:gs>
                </a:gsLst>
                <a:lin ang="0" scaled="1"/>
              </a:gradFill>
            </a:endParaRPr>
          </a:p>
        </p:txBody>
      </p:sp>
      <p:sp>
        <p:nvSpPr>
          <p:cNvPr id="645" name="Google Shape;645;p61"/>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646" name="Google Shape;646;p61"/>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647" name="Google Shape;647;p61"/>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was named after the Roman god of wealth and agriculture</a:t>
            </a:r>
            <a:endParaRPr/>
          </a:p>
        </p:txBody>
      </p:sp>
      <p:sp>
        <p:nvSpPr>
          <p:cNvPr id="648" name="Google Shape;648;p61"/>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49" name="Google Shape;649;p61"/>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Mars</a:t>
            </a:r>
            <a:endParaRPr b="0" dirty="0">
              <a:gradFill>
                <a:gsLst>
                  <a:gs pos="0">
                    <a:schemeClr val="tx2">
                      <a:lumMod val="20000"/>
                      <a:lumOff val="80000"/>
                    </a:schemeClr>
                  </a:gs>
                  <a:gs pos="100000">
                    <a:srgbClr val="9CCAED"/>
                  </a:gs>
                </a:gsLst>
                <a:lin ang="0" scaled="1"/>
              </a:gradFill>
            </a:endParaRPr>
          </a:p>
        </p:txBody>
      </p:sp>
      <p:sp>
        <p:nvSpPr>
          <p:cNvPr id="650" name="Google Shape;650;p61"/>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651" name="Google Shape;651;p61"/>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Mercury</a:t>
            </a:r>
            <a:endParaRPr b="0" dirty="0">
              <a:gradFill>
                <a:gsLst>
                  <a:gs pos="0">
                    <a:schemeClr val="tx2">
                      <a:lumMod val="20000"/>
                      <a:lumOff val="80000"/>
                    </a:schemeClr>
                  </a:gs>
                  <a:gs pos="100000">
                    <a:srgbClr val="9CCAED"/>
                  </a:gs>
                </a:gsLst>
                <a:lin ang="0" scaled="1"/>
              </a:gradFill>
            </a:endParaRPr>
          </a:p>
        </p:txBody>
      </p:sp>
      <p:sp>
        <p:nvSpPr>
          <p:cNvPr id="652" name="Google Shape;652;p61"/>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Saturn</a:t>
            </a:r>
            <a:endParaRPr b="0" dirty="0">
              <a:gradFill>
                <a:gsLst>
                  <a:gs pos="0">
                    <a:schemeClr val="tx2">
                      <a:lumMod val="20000"/>
                      <a:lumOff val="80000"/>
                    </a:schemeClr>
                  </a:gs>
                  <a:gs pos="100000">
                    <a:srgbClr val="9CCAED"/>
                  </a:gs>
                </a:gsLst>
                <a:lin ang="0" scaled="1"/>
              </a:gradFill>
            </a:endParaRPr>
          </a:p>
        </p:txBody>
      </p:sp>
      <p:sp>
        <p:nvSpPr>
          <p:cNvPr id="653" name="Google Shape;653;p61"/>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Jupiter</a:t>
            </a:r>
            <a:endParaRPr b="0" dirty="0">
              <a:gradFill>
                <a:gsLst>
                  <a:gs pos="0">
                    <a:schemeClr val="tx2">
                      <a:lumMod val="20000"/>
                      <a:lumOff val="80000"/>
                    </a:schemeClr>
                  </a:gs>
                  <a:gs pos="100000">
                    <a:srgbClr val="9CCAED"/>
                  </a:gs>
                </a:gsLst>
                <a:lin ang="0" scaled="1"/>
              </a:gradFill>
            </a:endParaRPr>
          </a:p>
        </p:txBody>
      </p:sp>
      <p:cxnSp>
        <p:nvCxnSpPr>
          <p:cNvPr id="654" name="Google Shape;654;p61"/>
          <p:cNvCxnSpPr/>
          <p:nvPr/>
        </p:nvCxnSpPr>
        <p:spPr>
          <a:xfrm>
            <a:off x="1932250"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5" name="Google Shape;655;p61"/>
          <p:cNvCxnSpPr/>
          <p:nvPr/>
        </p:nvCxnSpPr>
        <p:spPr>
          <a:xfrm>
            <a:off x="43737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6" name="Google Shape;656;p61"/>
          <p:cNvCxnSpPr/>
          <p:nvPr/>
        </p:nvCxnSpPr>
        <p:spPr>
          <a:xfrm>
            <a:off x="68152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7" name="Google Shape;657;p61"/>
          <p:cNvCxnSpPr/>
          <p:nvPr/>
        </p:nvCxnSpPr>
        <p:spPr>
          <a:xfrm>
            <a:off x="5593638" y="1634604"/>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8" name="Google Shape;658;p61"/>
          <p:cNvCxnSpPr/>
          <p:nvPr/>
        </p:nvCxnSpPr>
        <p:spPr>
          <a:xfrm>
            <a:off x="3153938" y="1634604"/>
            <a:ext cx="392700" cy="0"/>
          </a:xfrm>
          <a:prstGeom prst="straightConnector1">
            <a:avLst/>
          </a:prstGeom>
          <a:noFill/>
          <a:ln w="19050" cap="flat" cmpd="sng">
            <a:solidFill>
              <a:schemeClr val="lt2"/>
            </a:solidFill>
            <a:prstDash val="solid"/>
            <a:round/>
            <a:headEnd type="none" w="med" len="med"/>
            <a:tailEnd type="none" w="med" len="med"/>
          </a:ln>
        </p:spPr>
      </p:cxnSp>
      <p:grpSp>
        <p:nvGrpSpPr>
          <p:cNvPr id="659" name="Google Shape;659;p61"/>
          <p:cNvGrpSpPr/>
          <p:nvPr/>
        </p:nvGrpSpPr>
        <p:grpSpPr>
          <a:xfrm>
            <a:off x="2029776" y="3066874"/>
            <a:ext cx="204963" cy="202484"/>
            <a:chOff x="3858100" y="1435075"/>
            <a:chExt cx="487775" cy="481875"/>
          </a:xfrm>
        </p:grpSpPr>
        <p:sp>
          <p:nvSpPr>
            <p:cNvPr id="660" name="Google Shape;660;p6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 name="Google Shape;661;p6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 name="Google Shape;662;p6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 name="Google Shape;663;p6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 name="Google Shape;664;p6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 name="Google Shape;665;p61"/>
          <p:cNvGrpSpPr/>
          <p:nvPr/>
        </p:nvGrpSpPr>
        <p:grpSpPr>
          <a:xfrm>
            <a:off x="4470765" y="3066884"/>
            <a:ext cx="202463" cy="202463"/>
            <a:chOff x="4456875" y="1435075"/>
            <a:chExt cx="481825" cy="481825"/>
          </a:xfrm>
        </p:grpSpPr>
        <p:sp>
          <p:nvSpPr>
            <p:cNvPr id="666" name="Google Shape;666;p6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 name="Google Shape;667;p6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6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 name="Google Shape;669;p6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 name="Google Shape;670;p6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 name="Google Shape;671;p6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 name="Google Shape;672;p6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 name="Google Shape;673;p6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 name="Google Shape;674;p6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 name="Google Shape;675;p6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6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6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 name="Google Shape;678;p6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 name="Google Shape;679;p6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6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6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 name="Google Shape;682;p6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 name="Google Shape;683;p6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 name="Google Shape;684;p6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 name="Google Shape;685;p61"/>
          <p:cNvGrpSpPr/>
          <p:nvPr/>
        </p:nvGrpSpPr>
        <p:grpSpPr>
          <a:xfrm>
            <a:off x="6909245" y="3066879"/>
            <a:ext cx="204448" cy="202473"/>
            <a:chOff x="5049725" y="1435050"/>
            <a:chExt cx="486550" cy="481850"/>
          </a:xfrm>
        </p:grpSpPr>
        <p:sp>
          <p:nvSpPr>
            <p:cNvPr id="686" name="Google Shape;686;p6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 name="Google Shape;687;p6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 name="Google Shape;688;p6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 name="Google Shape;689;p6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 name="Google Shape;690;p61"/>
          <p:cNvGrpSpPr/>
          <p:nvPr/>
        </p:nvGrpSpPr>
        <p:grpSpPr>
          <a:xfrm>
            <a:off x="3267156" y="1299008"/>
            <a:ext cx="166084" cy="202463"/>
            <a:chOff x="3907325" y="2620775"/>
            <a:chExt cx="395250" cy="481825"/>
          </a:xfrm>
        </p:grpSpPr>
        <p:sp>
          <p:nvSpPr>
            <p:cNvPr id="691" name="Google Shape;691;p6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 name="Google Shape;692;p6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 name="Google Shape;693;p6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 name="Google Shape;694;p6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 name="Google Shape;695;p61"/>
          <p:cNvGrpSpPr/>
          <p:nvPr/>
        </p:nvGrpSpPr>
        <p:grpSpPr>
          <a:xfrm>
            <a:off x="5688668" y="1305338"/>
            <a:ext cx="202463" cy="189804"/>
            <a:chOff x="4456875" y="2635825"/>
            <a:chExt cx="481825" cy="451700"/>
          </a:xfrm>
        </p:grpSpPr>
        <p:sp>
          <p:nvSpPr>
            <p:cNvPr id="696" name="Google Shape;696;p6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 name="Google Shape;697;p6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 name="Google Shape;698;p6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 name="Google Shape;699;p6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 name="Google Shape;700;p6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 name="Google Shape;701;p6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Command Cheat Sheet</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Jupiter is a gs giant and the biggest planet in the Solar System. It's the fourth-brightest object in the night sky and was named after the Roman god of the skies</a:t>
            </a:r>
            <a:endParaRPr dirty="0"/>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Installing Dependencies</a:t>
            </a:r>
            <a:endParaRPr b="0"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Creating New Project</a:t>
            </a:r>
            <a:endParaRPr b="0"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Accessing Existing Repo</a:t>
            </a:r>
            <a:endParaRPr b="0"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9"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4"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9" y="1890002"/>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80" y="131017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90" y="1315176"/>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7" y="135026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5;p43">
            <a:extLst>
              <a:ext uri="{FF2B5EF4-FFF2-40B4-BE49-F238E27FC236}">
                <a16:creationId xmlns:a16="http://schemas.microsoft.com/office/drawing/2014/main" id="{43E6C91C-A559-14EC-150C-15FBB2E69121}"/>
              </a:ext>
            </a:extLst>
          </p:cNvPr>
          <p:cNvSpPr txBox="1">
            <a:spLocks/>
          </p:cNvSpPr>
          <p:nvPr/>
        </p:nvSpPr>
        <p:spPr>
          <a:xfrm>
            <a:off x="3484350" y="2753177"/>
            <a:ext cx="2175300" cy="151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400"/>
              <a:buFont typeface="DM Sans"/>
              <a:buNone/>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r>
              <a:rPr lang="en-US"/>
              <a:t>Jupiter is a gs giant and the biggest planet in the Solar System. It's the fourth-brightest object in the night sky and was named after the Roman god of the skies</a:t>
            </a:r>
            <a:endParaRPr lang="en-US" dirty="0"/>
          </a:p>
        </p:txBody>
      </p:sp>
    </p:spTree>
    <p:extLst>
      <p:ext uri="{BB962C8B-B14F-4D97-AF65-F5344CB8AC3E}">
        <p14:creationId xmlns:p14="http://schemas.microsoft.com/office/powerpoint/2010/main" val="2741120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Conclusion</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t>Venus</a:t>
            </a:r>
            <a:endParaRPr b="0" dirty="0"/>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t>Mars</a:t>
            </a:r>
            <a:endParaRPr b="0" dirty="0"/>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087504" y="2357150"/>
            <a:ext cx="4343271"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US" sz="4000" dirty="0">
                <a:gradFill>
                  <a:gsLst>
                    <a:gs pos="0">
                      <a:srgbClr val="CD9CD0"/>
                    </a:gs>
                    <a:gs pos="100000">
                      <a:srgbClr val="9CCAED"/>
                    </a:gs>
                  </a:gsLst>
                  <a:lin ang="0" scaled="1"/>
                </a:gradFill>
              </a:rPr>
              <a:t>Setup a VM with Remote Access</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timeline always works well</a:t>
            </a:r>
            <a:endParaRPr dirty="0">
              <a:gradFill>
                <a:gsLst>
                  <a:gs pos="0">
                    <a:srgbClr val="CD9CD0"/>
                  </a:gs>
                  <a:gs pos="100000">
                    <a:srgbClr val="9CCAED"/>
                  </a:gs>
                </a:gsLst>
                <a:lin ang="0" scaled="1"/>
              </a:gradFill>
            </a:endParaRPr>
          </a:p>
        </p:txBody>
      </p:sp>
      <p:sp>
        <p:nvSpPr>
          <p:cNvPr id="549" name="Google Shape;549;p57"/>
          <p:cNvSpPr/>
          <p:nvPr/>
        </p:nvSpPr>
        <p:spPr>
          <a:xfrm>
            <a:off x="15311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4950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54589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74228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txBox="1"/>
          <p:nvPr/>
        </p:nvSpPr>
        <p:spPr>
          <a:xfrm flipH="1">
            <a:off x="7131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1</a:t>
            </a:r>
            <a:endParaRPr sz="2200" dirty="0">
              <a:solidFill>
                <a:schemeClr val="dk1"/>
              </a:solidFill>
              <a:latin typeface="Figtree"/>
              <a:ea typeface="Figtree"/>
              <a:cs typeface="Figtree"/>
              <a:sym typeface="Figtree"/>
            </a:endParaRPr>
          </a:p>
        </p:txBody>
      </p:sp>
      <p:sp>
        <p:nvSpPr>
          <p:cNvPr id="554" name="Google Shape;554;p57"/>
          <p:cNvSpPr txBox="1"/>
          <p:nvPr/>
        </p:nvSpPr>
        <p:spPr>
          <a:xfrm flipH="1">
            <a:off x="7131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is a hot planet</a:t>
            </a:r>
            <a:endParaRPr sz="1200">
              <a:solidFill>
                <a:schemeClr val="dk1"/>
              </a:solidFill>
              <a:latin typeface="DM Sans"/>
              <a:ea typeface="DM Sans"/>
              <a:cs typeface="DM Sans"/>
              <a:sym typeface="DM Sans"/>
            </a:endParaRPr>
          </a:p>
        </p:txBody>
      </p:sp>
      <p:sp>
        <p:nvSpPr>
          <p:cNvPr id="555" name="Google Shape;555;p57"/>
          <p:cNvSpPr txBox="1"/>
          <p:nvPr/>
        </p:nvSpPr>
        <p:spPr>
          <a:xfrm flipH="1">
            <a:off x="26770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2</a:t>
            </a:r>
            <a:endParaRPr sz="2200" dirty="0">
              <a:solidFill>
                <a:schemeClr val="dk1"/>
              </a:solidFill>
              <a:latin typeface="Figtree"/>
              <a:ea typeface="Figtree"/>
              <a:cs typeface="Figtree"/>
              <a:sym typeface="Figtree"/>
            </a:endParaRPr>
          </a:p>
        </p:txBody>
      </p:sp>
      <p:sp>
        <p:nvSpPr>
          <p:cNvPr id="556" name="Google Shape;556;p57"/>
          <p:cNvSpPr txBox="1"/>
          <p:nvPr/>
        </p:nvSpPr>
        <p:spPr>
          <a:xfrm flipH="1">
            <a:off x="26770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very small</a:t>
            </a:r>
            <a:endParaRPr sz="1200">
              <a:solidFill>
                <a:schemeClr val="dk1"/>
              </a:solidFill>
              <a:latin typeface="DM Sans"/>
              <a:ea typeface="DM Sans"/>
              <a:cs typeface="DM Sans"/>
              <a:sym typeface="DM Sans"/>
            </a:endParaRPr>
          </a:p>
        </p:txBody>
      </p:sp>
      <p:sp>
        <p:nvSpPr>
          <p:cNvPr id="557" name="Google Shape;557;p57"/>
          <p:cNvSpPr txBox="1"/>
          <p:nvPr/>
        </p:nvSpPr>
        <p:spPr>
          <a:xfrm flipH="1">
            <a:off x="46409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3</a:t>
            </a:r>
            <a:endParaRPr sz="2200" dirty="0">
              <a:solidFill>
                <a:schemeClr val="dk1"/>
              </a:solidFill>
              <a:latin typeface="Figtree"/>
              <a:ea typeface="Figtree"/>
              <a:cs typeface="Figtree"/>
              <a:sym typeface="Figtree"/>
            </a:endParaRPr>
          </a:p>
        </p:txBody>
      </p:sp>
      <p:sp>
        <p:nvSpPr>
          <p:cNvPr id="558" name="Google Shape;558;p57"/>
          <p:cNvSpPr txBox="1"/>
          <p:nvPr/>
        </p:nvSpPr>
        <p:spPr>
          <a:xfrm flipH="1">
            <a:off x="46409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Mars is made of basalt</a:t>
            </a:r>
            <a:endParaRPr sz="1200">
              <a:solidFill>
                <a:schemeClr val="dk1"/>
              </a:solidFill>
              <a:latin typeface="DM Sans"/>
              <a:ea typeface="DM Sans"/>
              <a:cs typeface="DM Sans"/>
              <a:sym typeface="DM Sans"/>
            </a:endParaRPr>
          </a:p>
        </p:txBody>
      </p:sp>
      <p:sp>
        <p:nvSpPr>
          <p:cNvPr id="559" name="Google Shape;559;p57"/>
          <p:cNvSpPr txBox="1"/>
          <p:nvPr/>
        </p:nvSpPr>
        <p:spPr>
          <a:xfrm flipH="1">
            <a:off x="66048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4</a:t>
            </a:r>
            <a:endParaRPr sz="2200" dirty="0">
              <a:solidFill>
                <a:schemeClr val="dk1"/>
              </a:solidFill>
              <a:latin typeface="Figtree"/>
              <a:ea typeface="Figtree"/>
              <a:cs typeface="Figtree"/>
              <a:sym typeface="Figtree"/>
            </a:endParaRPr>
          </a:p>
        </p:txBody>
      </p:sp>
      <p:sp>
        <p:nvSpPr>
          <p:cNvPr id="560" name="Google Shape;560;p57"/>
          <p:cNvSpPr txBox="1"/>
          <p:nvPr/>
        </p:nvSpPr>
        <p:spPr>
          <a:xfrm flipH="1">
            <a:off x="66048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a gas giant</a:t>
            </a:r>
            <a:endParaRPr sz="1200">
              <a:solidFill>
                <a:schemeClr val="dk1"/>
              </a:solidFill>
              <a:latin typeface="DM Sans"/>
              <a:ea typeface="DM Sans"/>
              <a:cs typeface="DM Sans"/>
              <a:sym typeface="DM Sans"/>
            </a:endParaRPr>
          </a:p>
        </p:txBody>
      </p:sp>
      <p:cxnSp>
        <p:nvCxnSpPr>
          <p:cNvPr id="561" name="Google Shape;561;p57"/>
          <p:cNvCxnSpPr>
            <a:stCxn id="549" idx="3"/>
            <a:endCxn id="550" idx="1"/>
          </p:cNvCxnSpPr>
          <p:nvPr/>
        </p:nvCxnSpPr>
        <p:spPr>
          <a:xfrm>
            <a:off x="17075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2" name="Google Shape;562;p57"/>
          <p:cNvCxnSpPr>
            <a:stCxn id="550" idx="3"/>
            <a:endCxn id="551" idx="1"/>
          </p:cNvCxnSpPr>
          <p:nvPr/>
        </p:nvCxnSpPr>
        <p:spPr>
          <a:xfrm>
            <a:off x="36714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3" name="Google Shape;563;p57"/>
          <p:cNvCxnSpPr>
            <a:stCxn id="551" idx="3"/>
            <a:endCxn id="552" idx="1"/>
          </p:cNvCxnSpPr>
          <p:nvPr/>
        </p:nvCxnSpPr>
        <p:spPr>
          <a:xfrm>
            <a:off x="56353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4" name="Google Shape;564;p57"/>
          <p:cNvCxnSpPr>
            <a:stCxn id="549" idx="2"/>
            <a:endCxn id="553" idx="0"/>
          </p:cNvCxnSpPr>
          <p:nvPr/>
        </p:nvCxnSpPr>
        <p:spPr>
          <a:xfrm>
            <a:off x="16193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5" name="Google Shape;565;p57"/>
          <p:cNvCxnSpPr>
            <a:stCxn id="550" idx="2"/>
            <a:endCxn id="555" idx="0"/>
          </p:cNvCxnSpPr>
          <p:nvPr/>
        </p:nvCxnSpPr>
        <p:spPr>
          <a:xfrm>
            <a:off x="35832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6" name="Google Shape;566;p57"/>
          <p:cNvCxnSpPr>
            <a:stCxn id="551" idx="2"/>
            <a:endCxn id="557" idx="0"/>
          </p:cNvCxnSpPr>
          <p:nvPr/>
        </p:nvCxnSpPr>
        <p:spPr>
          <a:xfrm>
            <a:off x="55471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7" name="Google Shape;567;p57"/>
          <p:cNvCxnSpPr>
            <a:stCxn id="552" idx="2"/>
            <a:endCxn id="559" idx="0"/>
          </p:cNvCxnSpPr>
          <p:nvPr/>
        </p:nvCxnSpPr>
        <p:spPr>
          <a:xfrm>
            <a:off x="7511025" y="1538100"/>
            <a:ext cx="0" cy="420900"/>
          </a:xfrm>
          <a:prstGeom prst="straightConnector1">
            <a:avLst/>
          </a:prstGeom>
          <a:noFill/>
          <a:ln w="19050" cap="flat" cmpd="sng">
            <a:solidFill>
              <a:schemeClr val="lt2"/>
            </a:solidFill>
            <a:prstDash val="solid"/>
            <a:round/>
            <a:headEnd type="none" w="med" len="med"/>
            <a:tailEnd type="none" w="med" len="med"/>
          </a:ln>
        </p:spPr>
      </p:cxnSp>
      <p:sp>
        <p:nvSpPr>
          <p:cNvPr id="568" name="Google Shape;568;p57"/>
          <p:cNvSpPr/>
          <p:nvPr/>
        </p:nvSpPr>
        <p:spPr>
          <a:xfrm>
            <a:off x="15311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34950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54589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74228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txBox="1"/>
          <p:nvPr/>
        </p:nvSpPr>
        <p:spPr>
          <a:xfrm flipH="1">
            <a:off x="7131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5</a:t>
            </a:r>
            <a:endParaRPr sz="2200" dirty="0">
              <a:solidFill>
                <a:schemeClr val="dk1"/>
              </a:solidFill>
              <a:latin typeface="Figtree"/>
              <a:ea typeface="Figtree"/>
              <a:cs typeface="Figtree"/>
              <a:sym typeface="Figtree"/>
            </a:endParaRPr>
          </a:p>
        </p:txBody>
      </p:sp>
      <p:sp>
        <p:nvSpPr>
          <p:cNvPr id="573" name="Google Shape;573;p57"/>
          <p:cNvSpPr txBox="1"/>
          <p:nvPr/>
        </p:nvSpPr>
        <p:spPr>
          <a:xfrm flipH="1">
            <a:off x="7131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rings</a:t>
            </a:r>
            <a:endParaRPr sz="1200">
              <a:solidFill>
                <a:schemeClr val="dk1"/>
              </a:solidFill>
              <a:latin typeface="DM Sans"/>
              <a:ea typeface="DM Sans"/>
              <a:cs typeface="DM Sans"/>
              <a:sym typeface="DM Sans"/>
            </a:endParaRPr>
          </a:p>
        </p:txBody>
      </p:sp>
      <p:sp>
        <p:nvSpPr>
          <p:cNvPr id="574" name="Google Shape;574;p57"/>
          <p:cNvSpPr txBox="1"/>
          <p:nvPr/>
        </p:nvSpPr>
        <p:spPr>
          <a:xfrm flipH="1">
            <a:off x="26770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6</a:t>
            </a:r>
            <a:endParaRPr sz="2200" dirty="0">
              <a:solidFill>
                <a:schemeClr val="dk1"/>
              </a:solidFill>
              <a:latin typeface="Figtree"/>
              <a:ea typeface="Figtree"/>
              <a:cs typeface="Figtree"/>
              <a:sym typeface="Figtree"/>
            </a:endParaRPr>
          </a:p>
        </p:txBody>
      </p:sp>
      <p:sp>
        <p:nvSpPr>
          <p:cNvPr id="575" name="Google Shape;575;p57"/>
          <p:cNvSpPr txBox="1"/>
          <p:nvPr/>
        </p:nvSpPr>
        <p:spPr>
          <a:xfrm flipH="1">
            <a:off x="26770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The Sun is a star</a:t>
            </a:r>
            <a:endParaRPr sz="1200">
              <a:solidFill>
                <a:schemeClr val="dk1"/>
              </a:solidFill>
              <a:latin typeface="DM Sans"/>
              <a:ea typeface="DM Sans"/>
              <a:cs typeface="DM Sans"/>
              <a:sym typeface="DM Sans"/>
            </a:endParaRPr>
          </a:p>
        </p:txBody>
      </p:sp>
      <p:sp>
        <p:nvSpPr>
          <p:cNvPr id="576" name="Google Shape;576;p57"/>
          <p:cNvSpPr txBox="1"/>
          <p:nvPr/>
        </p:nvSpPr>
        <p:spPr>
          <a:xfrm flipH="1">
            <a:off x="46409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7</a:t>
            </a:r>
            <a:endParaRPr sz="2200" dirty="0">
              <a:solidFill>
                <a:schemeClr val="dk1"/>
              </a:solidFill>
              <a:latin typeface="Figtree"/>
              <a:ea typeface="Figtree"/>
              <a:cs typeface="Figtree"/>
              <a:sym typeface="Figtree"/>
            </a:endParaRPr>
          </a:p>
        </p:txBody>
      </p:sp>
      <p:sp>
        <p:nvSpPr>
          <p:cNvPr id="577" name="Google Shape;577;p57"/>
          <p:cNvSpPr txBox="1"/>
          <p:nvPr/>
        </p:nvSpPr>
        <p:spPr>
          <a:xfrm flipH="1">
            <a:off x="46409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harbors life</a:t>
            </a:r>
            <a:endParaRPr sz="1200">
              <a:solidFill>
                <a:schemeClr val="dk1"/>
              </a:solidFill>
              <a:latin typeface="DM Sans"/>
              <a:ea typeface="DM Sans"/>
              <a:cs typeface="DM Sans"/>
              <a:sym typeface="DM Sans"/>
            </a:endParaRPr>
          </a:p>
        </p:txBody>
      </p:sp>
      <p:sp>
        <p:nvSpPr>
          <p:cNvPr id="578" name="Google Shape;578;p57"/>
          <p:cNvSpPr txBox="1"/>
          <p:nvPr/>
        </p:nvSpPr>
        <p:spPr>
          <a:xfrm flipH="1">
            <a:off x="66048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8</a:t>
            </a:r>
            <a:endParaRPr sz="2200" dirty="0">
              <a:solidFill>
                <a:schemeClr val="dk1"/>
              </a:solidFill>
              <a:latin typeface="Figtree"/>
              <a:ea typeface="Figtree"/>
              <a:cs typeface="Figtree"/>
              <a:sym typeface="Figtree"/>
            </a:endParaRPr>
          </a:p>
        </p:txBody>
      </p:sp>
      <p:sp>
        <p:nvSpPr>
          <p:cNvPr id="579" name="Google Shape;579;p57"/>
          <p:cNvSpPr txBox="1"/>
          <p:nvPr/>
        </p:nvSpPr>
        <p:spPr>
          <a:xfrm flipH="1">
            <a:off x="66048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Neptune is an ice giant</a:t>
            </a:r>
            <a:endParaRPr sz="1200">
              <a:solidFill>
                <a:schemeClr val="dk1"/>
              </a:solidFill>
              <a:latin typeface="DM Sans"/>
              <a:ea typeface="DM Sans"/>
              <a:cs typeface="DM Sans"/>
              <a:sym typeface="DM Sans"/>
            </a:endParaRPr>
          </a:p>
        </p:txBody>
      </p:sp>
      <p:cxnSp>
        <p:nvCxnSpPr>
          <p:cNvPr id="580" name="Google Shape;580;p57"/>
          <p:cNvCxnSpPr>
            <a:stCxn id="568" idx="3"/>
            <a:endCxn id="569" idx="1"/>
          </p:cNvCxnSpPr>
          <p:nvPr/>
        </p:nvCxnSpPr>
        <p:spPr>
          <a:xfrm>
            <a:off x="17075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1" name="Google Shape;581;p57"/>
          <p:cNvCxnSpPr>
            <a:stCxn id="569" idx="3"/>
            <a:endCxn id="570" idx="1"/>
          </p:cNvCxnSpPr>
          <p:nvPr/>
        </p:nvCxnSpPr>
        <p:spPr>
          <a:xfrm>
            <a:off x="36714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2" name="Google Shape;582;p57"/>
          <p:cNvCxnSpPr>
            <a:stCxn id="570" idx="3"/>
            <a:endCxn id="571" idx="1"/>
          </p:cNvCxnSpPr>
          <p:nvPr/>
        </p:nvCxnSpPr>
        <p:spPr>
          <a:xfrm>
            <a:off x="56353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3" name="Google Shape;583;p57"/>
          <p:cNvCxnSpPr>
            <a:stCxn id="568" idx="2"/>
            <a:endCxn id="572" idx="0"/>
          </p:cNvCxnSpPr>
          <p:nvPr/>
        </p:nvCxnSpPr>
        <p:spPr>
          <a:xfrm>
            <a:off x="16193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4" name="Google Shape;584;p57"/>
          <p:cNvCxnSpPr>
            <a:stCxn id="569" idx="2"/>
            <a:endCxn id="574" idx="0"/>
          </p:cNvCxnSpPr>
          <p:nvPr/>
        </p:nvCxnSpPr>
        <p:spPr>
          <a:xfrm>
            <a:off x="35832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5" name="Google Shape;585;p57"/>
          <p:cNvCxnSpPr>
            <a:stCxn id="570" idx="2"/>
            <a:endCxn id="576" idx="0"/>
          </p:cNvCxnSpPr>
          <p:nvPr/>
        </p:nvCxnSpPr>
        <p:spPr>
          <a:xfrm>
            <a:off x="55471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6" name="Google Shape;586;p57"/>
          <p:cNvCxnSpPr>
            <a:stCxn id="571" idx="2"/>
            <a:endCxn id="578" idx="0"/>
          </p:cNvCxnSpPr>
          <p:nvPr/>
        </p:nvCxnSpPr>
        <p:spPr>
          <a:xfrm>
            <a:off x="75110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7" name="Google Shape;587;p57"/>
          <p:cNvCxnSpPr>
            <a:stCxn id="552" idx="3"/>
            <a:endCxn id="568" idx="1"/>
          </p:cNvCxnSpPr>
          <p:nvPr/>
        </p:nvCxnSpPr>
        <p:spPr>
          <a:xfrm flipH="1">
            <a:off x="1531125" y="1449900"/>
            <a:ext cx="6068100" cy="1834500"/>
          </a:xfrm>
          <a:prstGeom prst="bentConnector5">
            <a:avLst>
              <a:gd name="adj1" fmla="val -13597"/>
              <a:gd name="adj2" fmla="val 79422"/>
              <a:gd name="adj3" fmla="val 11337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Anticipated industry changes</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3</a:t>
            </a:r>
            <a:endParaRPr dirty="0"/>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1</a:t>
            </a:r>
            <a:endParaRPr sz="2200" dirty="0">
              <a:solidFill>
                <a:schemeClr val="dk1"/>
              </a:soli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4</a:t>
            </a:r>
            <a:endParaRPr dirty="0"/>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2</a:t>
            </a:r>
            <a:endParaRPr dirty="0"/>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Frameworks for implementation</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Neptune</a:t>
            </a:r>
            <a:endParaRPr sz="2200" dirty="0">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Jupiter</a:t>
            </a:r>
            <a:endParaRPr sz="2200" dirty="0">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Mercury</a:t>
            </a:r>
            <a:endParaRPr sz="2200" dirty="0">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Venus</a:t>
            </a:r>
            <a:endParaRPr sz="2200" dirty="0">
              <a:solidFill>
                <a:schemeClr val="dk1"/>
              </a:soli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gradFill>
                  <a:gsLst>
                    <a:gs pos="0">
                      <a:srgbClr val="CD9CD0"/>
                    </a:gs>
                    <a:gs pos="100000">
                      <a:srgbClr val="9CCAED"/>
                    </a:gs>
                  </a:gsLst>
                  <a:lin ang="0" scaled="1"/>
                </a:gradFill>
                <a:latin typeface="Figtree"/>
                <a:ea typeface="Figtree"/>
                <a:cs typeface="Figtree"/>
                <a:sym typeface="Figtree"/>
              </a:rPr>
              <a:t>Digital Transformation</a:t>
            </a:r>
            <a:endParaRPr sz="2200"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Web Dev Framework</a:t>
            </a:r>
            <a:endParaRPr dirty="0">
              <a:gradFill>
                <a:gsLst>
                  <a:gs pos="0">
                    <a:srgbClr val="CD9CD0"/>
                  </a:gs>
                  <a:gs pos="100000">
                    <a:srgbClr val="9CCAED"/>
                  </a:gs>
                </a:gsLst>
                <a:lin ang="0" scaled="1"/>
              </a:gradFill>
            </a:endParaRPr>
          </a:p>
        </p:txBody>
      </p:sp>
      <p:sp>
        <p:nvSpPr>
          <p:cNvPr id="593" name="Google Shape;593;p58"/>
          <p:cNvSpPr/>
          <p:nvPr/>
        </p:nvSpPr>
        <p:spPr>
          <a:xfrm>
            <a:off x="604541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B</a:t>
            </a:r>
            <a:endParaRPr b="1">
              <a:solidFill>
                <a:schemeClr val="dk1"/>
              </a:solidFill>
              <a:latin typeface="Figtree"/>
              <a:ea typeface="Figtree"/>
              <a:cs typeface="Figtree"/>
              <a:sym typeface="Figtree"/>
            </a:endParaRPr>
          </a:p>
        </p:txBody>
      </p:sp>
      <p:sp>
        <p:nvSpPr>
          <p:cNvPr id="594" name="Google Shape;594;p58"/>
          <p:cNvSpPr/>
          <p:nvPr/>
        </p:nvSpPr>
        <p:spPr>
          <a:xfrm>
            <a:off x="266806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G</a:t>
            </a:r>
            <a:endParaRPr b="1">
              <a:solidFill>
                <a:schemeClr val="dk1"/>
              </a:solidFill>
              <a:latin typeface="Figtree"/>
              <a:ea typeface="Figtree"/>
              <a:cs typeface="Figtree"/>
              <a:sym typeface="Figtree"/>
            </a:endParaRPr>
          </a:p>
        </p:txBody>
      </p:sp>
      <p:sp>
        <p:nvSpPr>
          <p:cNvPr id="595" name="Google Shape;595;p58"/>
          <p:cNvSpPr/>
          <p:nvPr/>
        </p:nvSpPr>
        <p:spPr>
          <a:xfrm>
            <a:off x="604541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H</a:t>
            </a:r>
            <a:endParaRPr b="1">
              <a:solidFill>
                <a:schemeClr val="dk1"/>
              </a:solidFill>
              <a:latin typeface="Figtree"/>
              <a:ea typeface="Figtree"/>
              <a:cs typeface="Figtree"/>
              <a:sym typeface="Figtree"/>
            </a:endParaRPr>
          </a:p>
        </p:txBody>
      </p:sp>
      <p:sp>
        <p:nvSpPr>
          <p:cNvPr id="596" name="Google Shape;596;p58"/>
          <p:cNvSpPr/>
          <p:nvPr/>
        </p:nvSpPr>
        <p:spPr>
          <a:xfrm>
            <a:off x="266806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A</a:t>
            </a:r>
            <a:endParaRPr b="1">
              <a:solidFill>
                <a:schemeClr val="dk1"/>
              </a:solidFill>
              <a:latin typeface="Figtree"/>
              <a:ea typeface="Figtree"/>
              <a:cs typeface="Figtree"/>
              <a:sym typeface="Figtree"/>
            </a:endParaRPr>
          </a:p>
        </p:txBody>
      </p:sp>
      <p:sp>
        <p:nvSpPr>
          <p:cNvPr id="597" name="Google Shape;597;p58"/>
          <p:cNvSpPr txBox="1"/>
          <p:nvPr/>
        </p:nvSpPr>
        <p:spPr>
          <a:xfrm>
            <a:off x="984162" y="140355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solidFill>
                  <a:schemeClr val="dk1"/>
                </a:solidFill>
                <a:latin typeface="Figtree"/>
                <a:ea typeface="Figtree"/>
                <a:cs typeface="Figtree"/>
                <a:sym typeface="Figtree"/>
              </a:rPr>
              <a:t>Backend</a:t>
            </a:r>
            <a:endParaRPr sz="2200" dirty="0">
              <a:solidFill>
                <a:schemeClr val="dk1"/>
              </a:solidFill>
              <a:latin typeface="Figtree"/>
              <a:ea typeface="Figtree"/>
              <a:cs typeface="Figtree"/>
              <a:sym typeface="Figtree"/>
            </a:endParaRPr>
          </a:p>
        </p:txBody>
      </p:sp>
      <p:sp>
        <p:nvSpPr>
          <p:cNvPr id="598" name="Google Shape;598;p58"/>
          <p:cNvSpPr txBox="1"/>
          <p:nvPr/>
        </p:nvSpPr>
        <p:spPr>
          <a:xfrm>
            <a:off x="3664788" y="2615650"/>
            <a:ext cx="1814400" cy="53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cxnSp>
        <p:nvCxnSpPr>
          <p:cNvPr id="599" name="Google Shape;599;p58"/>
          <p:cNvCxnSpPr>
            <a:stCxn id="598" idx="0"/>
            <a:endCxn id="593" idx="1"/>
          </p:cNvCxnSpPr>
          <p:nvPr/>
        </p:nvCxnSpPr>
        <p:spPr>
          <a:xfrm rot="-5400000">
            <a:off x="48422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0" name="Google Shape;600;p58"/>
          <p:cNvCxnSpPr>
            <a:stCxn id="598" idx="2"/>
            <a:endCxn id="595" idx="1"/>
          </p:cNvCxnSpPr>
          <p:nvPr/>
        </p:nvCxnSpPr>
        <p:spPr>
          <a:xfrm rot="-5400000" flipH="1">
            <a:off x="48175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1" name="Google Shape;601;p58"/>
          <p:cNvSpPr txBox="1"/>
          <p:nvPr/>
        </p:nvSpPr>
        <p:spPr>
          <a:xfrm>
            <a:off x="984162" y="385747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solidFill>
                  <a:schemeClr val="dk1"/>
                </a:solidFill>
                <a:latin typeface="Figtree"/>
                <a:ea typeface="Figtree"/>
                <a:cs typeface="Figtree"/>
                <a:sym typeface="Figtree"/>
              </a:rPr>
              <a:t>APIs</a:t>
            </a:r>
            <a:endParaRPr sz="2200" dirty="0">
              <a:solidFill>
                <a:schemeClr val="dk1"/>
              </a:solidFill>
              <a:latin typeface="Figtree"/>
              <a:ea typeface="Figtree"/>
              <a:cs typeface="Figtree"/>
              <a:sym typeface="Figtree"/>
            </a:endParaRPr>
          </a:p>
        </p:txBody>
      </p:sp>
      <p:sp>
        <p:nvSpPr>
          <p:cNvPr id="602" name="Google Shape;602;p58"/>
          <p:cNvSpPr txBox="1"/>
          <p:nvPr/>
        </p:nvSpPr>
        <p:spPr>
          <a:xfrm>
            <a:off x="6704537" y="140355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solidFill>
                  <a:schemeClr val="dk1"/>
                </a:solidFill>
                <a:latin typeface="Figtree"/>
                <a:ea typeface="Figtree"/>
                <a:cs typeface="Figtree"/>
                <a:sym typeface="Figtree"/>
              </a:rPr>
              <a:t>Front</a:t>
            </a:r>
            <a:r>
              <a:rPr lang="en" sz="2200" b="1" dirty="0">
                <a:solidFill>
                  <a:schemeClr val="dk1"/>
                </a:solidFill>
                <a:latin typeface="Figtree"/>
                <a:ea typeface="Figtree"/>
                <a:cs typeface="Figtree"/>
                <a:sym typeface="Figtree"/>
              </a:rPr>
              <a:t> </a:t>
            </a:r>
            <a:r>
              <a:rPr lang="en" sz="2200" dirty="0">
                <a:solidFill>
                  <a:schemeClr val="dk1"/>
                </a:solidFill>
                <a:latin typeface="Figtree"/>
                <a:ea typeface="Figtree"/>
                <a:cs typeface="Figtree"/>
                <a:sym typeface="Figtree"/>
              </a:rPr>
              <a:t>End</a:t>
            </a:r>
            <a:endParaRPr sz="2200" dirty="0">
              <a:solidFill>
                <a:schemeClr val="dk1"/>
              </a:solidFill>
              <a:latin typeface="Figtree"/>
              <a:ea typeface="Figtree"/>
              <a:cs typeface="Figtree"/>
              <a:sym typeface="Figtree"/>
            </a:endParaRPr>
          </a:p>
        </p:txBody>
      </p:sp>
      <p:sp>
        <p:nvSpPr>
          <p:cNvPr id="603" name="Google Shape;603;p58"/>
          <p:cNvSpPr txBox="1"/>
          <p:nvPr/>
        </p:nvSpPr>
        <p:spPr>
          <a:xfrm>
            <a:off x="6704537" y="385747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solidFill>
                  <a:schemeClr val="dk1"/>
                </a:solidFill>
                <a:latin typeface="Figtree"/>
                <a:ea typeface="Figtree"/>
                <a:cs typeface="Figtree"/>
                <a:sym typeface="Figtree"/>
              </a:rPr>
              <a:t>UI/UX</a:t>
            </a:r>
            <a:endParaRPr sz="2200" dirty="0">
              <a:solidFill>
                <a:schemeClr val="dk1"/>
              </a:solidFill>
              <a:latin typeface="Figtree"/>
              <a:ea typeface="Figtree"/>
              <a:cs typeface="Figtree"/>
              <a:sym typeface="Figtree"/>
            </a:endParaRPr>
          </a:p>
        </p:txBody>
      </p:sp>
      <p:cxnSp>
        <p:nvCxnSpPr>
          <p:cNvPr id="604" name="Google Shape;604;p58"/>
          <p:cNvCxnSpPr>
            <a:stCxn id="598" idx="0"/>
            <a:endCxn id="596" idx="3"/>
          </p:cNvCxnSpPr>
          <p:nvPr/>
        </p:nvCxnSpPr>
        <p:spPr>
          <a:xfrm rot="5400000" flipH="1">
            <a:off x="33689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5" name="Google Shape;605;p58"/>
          <p:cNvCxnSpPr>
            <a:stCxn id="598" idx="2"/>
            <a:endCxn id="594" idx="3"/>
          </p:cNvCxnSpPr>
          <p:nvPr/>
        </p:nvCxnSpPr>
        <p:spPr>
          <a:xfrm rot="5400000">
            <a:off x="33442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6" name="Google Shape;606;p58"/>
          <p:cNvSpPr txBox="1"/>
          <p:nvPr/>
        </p:nvSpPr>
        <p:spPr>
          <a:xfrm>
            <a:off x="984162" y="222152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solidFill>
                  <a:schemeClr val="dk1"/>
                </a:solidFill>
                <a:latin typeface="Figtree"/>
                <a:ea typeface="Figtree"/>
                <a:cs typeface="Figtree"/>
                <a:sym typeface="Figtree"/>
              </a:rPr>
              <a:t>Model</a:t>
            </a:r>
            <a:endParaRPr sz="2200" dirty="0">
              <a:solidFill>
                <a:schemeClr val="dk1"/>
              </a:solidFill>
              <a:latin typeface="Figtree"/>
              <a:ea typeface="Figtree"/>
              <a:cs typeface="Figtree"/>
              <a:sym typeface="Figtree"/>
            </a:endParaRPr>
          </a:p>
        </p:txBody>
      </p:sp>
      <p:sp>
        <p:nvSpPr>
          <p:cNvPr id="607" name="Google Shape;607;p58"/>
          <p:cNvSpPr txBox="1"/>
          <p:nvPr/>
        </p:nvSpPr>
        <p:spPr>
          <a:xfrm>
            <a:off x="984162" y="303950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solidFill>
                  <a:schemeClr val="dk1"/>
                </a:solidFill>
                <a:latin typeface="Figtree"/>
                <a:ea typeface="Figtree"/>
                <a:cs typeface="Figtree"/>
                <a:sym typeface="Figtree"/>
              </a:rPr>
              <a:t>Database</a:t>
            </a:r>
            <a:endParaRPr sz="2200" dirty="0">
              <a:solidFill>
                <a:schemeClr val="dk1"/>
              </a:solidFill>
              <a:latin typeface="Figtree"/>
              <a:ea typeface="Figtree"/>
              <a:cs typeface="Figtree"/>
              <a:sym typeface="Figtree"/>
            </a:endParaRPr>
          </a:p>
        </p:txBody>
      </p:sp>
      <p:sp>
        <p:nvSpPr>
          <p:cNvPr id="608" name="Google Shape;608;p58"/>
          <p:cNvSpPr txBox="1"/>
          <p:nvPr/>
        </p:nvSpPr>
        <p:spPr>
          <a:xfrm>
            <a:off x="6704537" y="222152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solidFill>
                  <a:schemeClr val="dk1"/>
                </a:solidFill>
                <a:latin typeface="Figtree"/>
                <a:ea typeface="Figtree"/>
                <a:cs typeface="Figtree"/>
                <a:sym typeface="Figtree"/>
              </a:rPr>
              <a:t>Views</a:t>
            </a:r>
            <a:endParaRPr sz="2200" dirty="0">
              <a:solidFill>
                <a:schemeClr val="dk1"/>
              </a:solidFill>
              <a:latin typeface="Figtree"/>
              <a:ea typeface="Figtree"/>
              <a:cs typeface="Figtree"/>
              <a:sym typeface="Figtree"/>
            </a:endParaRPr>
          </a:p>
        </p:txBody>
      </p:sp>
      <p:sp>
        <p:nvSpPr>
          <p:cNvPr id="609" name="Google Shape;609;p58"/>
          <p:cNvSpPr txBox="1"/>
          <p:nvPr/>
        </p:nvSpPr>
        <p:spPr>
          <a:xfrm>
            <a:off x="6704537" y="303950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solidFill>
                  <a:schemeClr val="dk1"/>
                </a:solidFill>
                <a:latin typeface="Figtree"/>
                <a:ea typeface="Figtree"/>
                <a:cs typeface="Figtree"/>
                <a:sym typeface="Figtree"/>
              </a:rPr>
              <a:t>URLs</a:t>
            </a:r>
            <a:endParaRPr sz="2200" dirty="0">
              <a:solidFill>
                <a:schemeClr val="dk1"/>
              </a:solidFill>
              <a:latin typeface="Figtree"/>
              <a:ea typeface="Figtree"/>
              <a:cs typeface="Figtree"/>
              <a:sym typeface="Figtree"/>
            </a:endParaRPr>
          </a:p>
        </p:txBody>
      </p:sp>
      <p:sp>
        <p:nvSpPr>
          <p:cNvPr id="610" name="Google Shape;610;p58"/>
          <p:cNvSpPr/>
          <p:nvPr/>
        </p:nvSpPr>
        <p:spPr>
          <a:xfrm>
            <a:off x="266806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C</a:t>
            </a:r>
            <a:endParaRPr b="1">
              <a:solidFill>
                <a:schemeClr val="dk1"/>
              </a:solidFill>
              <a:latin typeface="Figtree"/>
              <a:ea typeface="Figtree"/>
              <a:cs typeface="Figtree"/>
              <a:sym typeface="Figtree"/>
            </a:endParaRPr>
          </a:p>
        </p:txBody>
      </p:sp>
      <p:sp>
        <p:nvSpPr>
          <p:cNvPr id="611" name="Google Shape;611;p58"/>
          <p:cNvSpPr/>
          <p:nvPr/>
        </p:nvSpPr>
        <p:spPr>
          <a:xfrm>
            <a:off x="266806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E</a:t>
            </a:r>
            <a:endParaRPr b="1">
              <a:solidFill>
                <a:schemeClr val="dk1"/>
              </a:solidFill>
              <a:latin typeface="Figtree"/>
              <a:ea typeface="Figtree"/>
              <a:cs typeface="Figtree"/>
              <a:sym typeface="Figtree"/>
            </a:endParaRPr>
          </a:p>
        </p:txBody>
      </p:sp>
      <p:sp>
        <p:nvSpPr>
          <p:cNvPr id="612" name="Google Shape;612;p58"/>
          <p:cNvSpPr/>
          <p:nvPr/>
        </p:nvSpPr>
        <p:spPr>
          <a:xfrm>
            <a:off x="604541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D</a:t>
            </a:r>
            <a:endParaRPr b="1">
              <a:solidFill>
                <a:schemeClr val="dk1"/>
              </a:solidFill>
              <a:latin typeface="Figtree"/>
              <a:ea typeface="Figtree"/>
              <a:cs typeface="Figtree"/>
              <a:sym typeface="Figtree"/>
            </a:endParaRPr>
          </a:p>
        </p:txBody>
      </p:sp>
      <p:sp>
        <p:nvSpPr>
          <p:cNvPr id="613" name="Google Shape;613;p58"/>
          <p:cNvSpPr/>
          <p:nvPr/>
        </p:nvSpPr>
        <p:spPr>
          <a:xfrm>
            <a:off x="604541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F</a:t>
            </a:r>
            <a:endParaRPr b="1">
              <a:solidFill>
                <a:schemeClr val="dk1"/>
              </a:solidFill>
              <a:latin typeface="Figtree"/>
              <a:ea typeface="Figtree"/>
              <a:cs typeface="Figtree"/>
              <a:sym typeface="Figtree"/>
            </a:endParaRPr>
          </a:p>
        </p:txBody>
      </p:sp>
      <p:cxnSp>
        <p:nvCxnSpPr>
          <p:cNvPr id="614" name="Google Shape;614;p58"/>
          <p:cNvCxnSpPr>
            <a:stCxn id="598" idx="1"/>
            <a:endCxn id="610" idx="3"/>
          </p:cNvCxnSpPr>
          <p:nvPr/>
        </p:nvCxnSpPr>
        <p:spPr>
          <a:xfrm rot="10800000">
            <a:off x="30986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5" name="Google Shape;615;p58"/>
          <p:cNvCxnSpPr>
            <a:stCxn id="598" idx="1"/>
            <a:endCxn id="611" idx="3"/>
          </p:cNvCxnSpPr>
          <p:nvPr/>
        </p:nvCxnSpPr>
        <p:spPr>
          <a:xfrm flipH="1">
            <a:off x="30986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6" name="Google Shape;616;p58"/>
          <p:cNvCxnSpPr>
            <a:stCxn id="598" idx="3"/>
            <a:endCxn id="612" idx="1"/>
          </p:cNvCxnSpPr>
          <p:nvPr/>
        </p:nvCxnSpPr>
        <p:spPr>
          <a:xfrm rot="10800000" flipH="1">
            <a:off x="54791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7" name="Google Shape;617;p58"/>
          <p:cNvCxnSpPr>
            <a:stCxn id="598" idx="3"/>
            <a:endCxn id="613" idx="1"/>
          </p:cNvCxnSpPr>
          <p:nvPr/>
        </p:nvCxnSpPr>
        <p:spPr>
          <a:xfrm>
            <a:off x="54791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Impact on industries</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Earth</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Use tables to represent data</a:t>
            </a:r>
            <a:endParaRPr dirty="0">
              <a:gradFill>
                <a:gsLst>
                  <a:gs pos="0">
                    <a:srgbClr val="CD9CD0"/>
                  </a:gs>
                  <a:gs pos="100000">
                    <a:srgbClr val="9CCAED"/>
                  </a:gs>
                </a:gsLst>
                <a:lin ang="0" scaled="1"/>
              </a:gradFill>
            </a:endParaRPr>
          </a:p>
        </p:txBody>
      </p:sp>
      <p:graphicFrame>
        <p:nvGraphicFramePr>
          <p:cNvPr id="623" name="Google Shape;623;p59"/>
          <p:cNvGraphicFramePr/>
          <p:nvPr>
            <p:extLst>
              <p:ext uri="{D42A27DB-BD31-4B8C-83A1-F6EECF244321}">
                <p14:modId xmlns:p14="http://schemas.microsoft.com/office/powerpoint/2010/main" val="2813567993"/>
              </p:ext>
            </p:extLst>
          </p:nvPr>
        </p:nvGraphicFramePr>
        <p:xfrm>
          <a:off x="817413" y="1314010"/>
          <a:ext cx="7509150" cy="3021070"/>
        </p:xfrm>
        <a:graphic>
          <a:graphicData uri="http://schemas.openxmlformats.org/drawingml/2006/table">
            <a:tbl>
              <a:tblPr>
                <a:noFill/>
                <a:tableStyleId>{283561A3-0588-4F3A-89F7-A6447FD4BA84}</a:tableStyleId>
              </a:tblPr>
              <a:tblGrid>
                <a:gridCol w="991350">
                  <a:extLst>
                    <a:ext uri="{9D8B030D-6E8A-4147-A177-3AD203B41FA5}">
                      <a16:colId xmlns:a16="http://schemas.microsoft.com/office/drawing/2014/main" val="20000"/>
                    </a:ext>
                  </a:extLst>
                </a:gridCol>
                <a:gridCol w="1086300">
                  <a:extLst>
                    <a:ext uri="{9D8B030D-6E8A-4147-A177-3AD203B41FA5}">
                      <a16:colId xmlns:a16="http://schemas.microsoft.com/office/drawing/2014/main" val="20001"/>
                    </a:ext>
                  </a:extLst>
                </a:gridCol>
                <a:gridCol w="1086300">
                  <a:extLst>
                    <a:ext uri="{9D8B030D-6E8A-4147-A177-3AD203B41FA5}">
                      <a16:colId xmlns:a16="http://schemas.microsoft.com/office/drawing/2014/main" val="20002"/>
                    </a:ext>
                  </a:extLst>
                </a:gridCol>
                <a:gridCol w="1086300">
                  <a:extLst>
                    <a:ext uri="{9D8B030D-6E8A-4147-A177-3AD203B41FA5}">
                      <a16:colId xmlns:a16="http://schemas.microsoft.com/office/drawing/2014/main" val="20003"/>
                    </a:ext>
                  </a:extLst>
                </a:gridCol>
                <a:gridCol w="1086300">
                  <a:extLst>
                    <a:ext uri="{9D8B030D-6E8A-4147-A177-3AD203B41FA5}">
                      <a16:colId xmlns:a16="http://schemas.microsoft.com/office/drawing/2014/main" val="20004"/>
                    </a:ext>
                  </a:extLst>
                </a:gridCol>
                <a:gridCol w="1086300">
                  <a:extLst>
                    <a:ext uri="{9D8B030D-6E8A-4147-A177-3AD203B41FA5}">
                      <a16:colId xmlns:a16="http://schemas.microsoft.com/office/drawing/2014/main" val="20005"/>
                    </a:ext>
                  </a:extLst>
                </a:gridCol>
                <a:gridCol w="1086300">
                  <a:extLst>
                    <a:ext uri="{9D8B030D-6E8A-4147-A177-3AD203B41FA5}">
                      <a16:colId xmlns:a16="http://schemas.microsoft.com/office/drawing/2014/main" val="20006"/>
                    </a:ext>
                  </a:extLst>
                </a:gridCol>
              </a:tblGrid>
              <a:tr h="373275">
                <a:tc>
                  <a:txBody>
                    <a:bodyPr/>
                    <a:lstStyle/>
                    <a:p>
                      <a:pPr marL="0" lvl="0" indent="0" algn="l" rtl="0">
                        <a:spcBef>
                          <a:spcPts val="0"/>
                        </a:spcBef>
                        <a:spcAft>
                          <a:spcPts val="0"/>
                        </a:spcAft>
                        <a:buNone/>
                      </a:pPr>
                      <a:endParaRPr sz="1800" dirty="0">
                        <a:solidFill>
                          <a:schemeClr val="dk1"/>
                        </a:solidFill>
                        <a:latin typeface="DM Sans"/>
                        <a:ea typeface="DM Sans"/>
                        <a:cs typeface="DM Sans"/>
                        <a:sym typeface="DM Sans"/>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A</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B</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0" dirty="0">
                          <a:solidFill>
                            <a:schemeClr val="dk1"/>
                          </a:solidFill>
                          <a:latin typeface="Figtree"/>
                          <a:ea typeface="Figtree"/>
                          <a:cs typeface="Figtree"/>
                          <a:sym typeface="Figtree"/>
                        </a:rPr>
                        <a:t>Team C</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D</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E</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F</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72800">
                <a:tc>
                  <a:txBody>
                    <a:bodyPr/>
                    <a:lstStyle/>
                    <a:p>
                      <a:pPr marL="0" lvl="0" indent="0" algn="l" rtl="0">
                        <a:spcBef>
                          <a:spcPts val="0"/>
                        </a:spcBef>
                        <a:spcAft>
                          <a:spcPts val="0"/>
                        </a:spcAft>
                        <a:buNone/>
                      </a:pPr>
                      <a:r>
                        <a:rPr lang="en" b="0" dirty="0">
                          <a:solidFill>
                            <a:schemeClr val="dk1"/>
                          </a:solidFill>
                          <a:latin typeface="Figtree"/>
                          <a:ea typeface="Figtree"/>
                          <a:cs typeface="Figtree"/>
                          <a:sym typeface="Figtree"/>
                        </a:rPr>
                        <a:t>Mercury</a:t>
                      </a:r>
                      <a:endParaRPr b="0" dirty="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Mars</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Saturn</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Venus</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Jupiter</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Earth</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72800">
                <a:tc>
                  <a:txBody>
                    <a:bodyPr/>
                    <a:lstStyle/>
                    <a:p>
                      <a:pPr marL="0" lvl="0" indent="0" algn="l" rtl="0">
                        <a:spcBef>
                          <a:spcPts val="0"/>
                        </a:spcBef>
                        <a:spcAft>
                          <a:spcPts val="0"/>
                        </a:spcAft>
                        <a:buNone/>
                      </a:pPr>
                      <a:r>
                        <a:rPr lang="en" b="0" dirty="0">
                          <a:solidFill>
                            <a:schemeClr val="dk1"/>
                          </a:solidFill>
                          <a:latin typeface="Figtree"/>
                          <a:ea typeface="Figtree"/>
                          <a:cs typeface="Figtree"/>
                          <a:sym typeface="Figtree"/>
                        </a:rPr>
                        <a:t>Pluto</a:t>
                      </a:r>
                      <a:endParaRPr b="0" dirty="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dk1"/>
                          </a:solidFill>
                          <a:latin typeface="DM Sans"/>
                          <a:ea typeface="DM Sans"/>
                          <a:cs typeface="DM Sans"/>
                          <a:sym typeface="DM Sans"/>
                        </a:rPr>
                        <a:t>XX</a:t>
                      </a:r>
                      <a:endParaRPr sz="1100" dirty="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Let’s use some percentages</a:t>
            </a:r>
            <a:endParaRPr dirty="0">
              <a:gradFill>
                <a:gsLst>
                  <a:gs pos="0">
                    <a:srgbClr val="CD9CD0"/>
                  </a:gs>
                  <a:gs pos="100000">
                    <a:srgbClr val="9CCAED"/>
                  </a:gs>
                </a:gsLst>
                <a:lin ang="0" scaled="1"/>
              </a:gradFill>
            </a:endParaRPr>
          </a:p>
        </p:txBody>
      </p:sp>
      <p:sp>
        <p:nvSpPr>
          <p:cNvPr id="480" name="Google Shape;480;p52"/>
          <p:cNvSpPr txBox="1"/>
          <p:nvPr/>
        </p:nvSpPr>
        <p:spPr>
          <a:xfrm>
            <a:off x="9385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the closest planet to the Sun and the smallest one of them all</a:t>
            </a:r>
            <a:endParaRPr sz="1200">
              <a:solidFill>
                <a:schemeClr val="dk1"/>
              </a:solidFill>
              <a:latin typeface="DM Sans"/>
              <a:ea typeface="DM Sans"/>
              <a:cs typeface="DM Sans"/>
              <a:sym typeface="DM Sans"/>
            </a:endParaRPr>
          </a:p>
        </p:txBody>
      </p:sp>
      <p:sp>
        <p:nvSpPr>
          <p:cNvPr id="481" name="Google Shape;481;p52"/>
          <p:cNvSpPr txBox="1"/>
          <p:nvPr/>
        </p:nvSpPr>
        <p:spPr>
          <a:xfrm>
            <a:off x="9385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2" name="Google Shape;482;p52"/>
          <p:cNvSpPr txBox="1"/>
          <p:nvPr/>
        </p:nvSpPr>
        <p:spPr>
          <a:xfrm>
            <a:off x="34854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has a beautiful name and is the second planet from the Sun</a:t>
            </a:r>
            <a:endParaRPr sz="1200">
              <a:solidFill>
                <a:schemeClr val="dk1"/>
              </a:solidFill>
              <a:latin typeface="DM Sans"/>
              <a:ea typeface="DM Sans"/>
              <a:cs typeface="DM Sans"/>
              <a:sym typeface="DM Sans"/>
            </a:endParaRPr>
          </a:p>
        </p:txBody>
      </p:sp>
      <p:sp>
        <p:nvSpPr>
          <p:cNvPr id="483" name="Google Shape;483;p52"/>
          <p:cNvSpPr txBox="1"/>
          <p:nvPr/>
        </p:nvSpPr>
        <p:spPr>
          <a:xfrm>
            <a:off x="34854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4" name="Google Shape;484;p52"/>
          <p:cNvSpPr txBox="1"/>
          <p:nvPr/>
        </p:nvSpPr>
        <p:spPr>
          <a:xfrm>
            <a:off x="60323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 It’s full of iron oxide dust</a:t>
            </a:r>
            <a:endParaRPr sz="1200">
              <a:solidFill>
                <a:schemeClr val="dk1"/>
              </a:solidFill>
              <a:latin typeface="DM Sans"/>
              <a:ea typeface="DM Sans"/>
              <a:cs typeface="DM Sans"/>
              <a:sym typeface="DM Sans"/>
            </a:endParaRPr>
          </a:p>
        </p:txBody>
      </p:sp>
      <p:sp>
        <p:nvSpPr>
          <p:cNvPr id="485" name="Google Shape;485;p52"/>
          <p:cNvSpPr txBox="1"/>
          <p:nvPr/>
        </p:nvSpPr>
        <p:spPr>
          <a:xfrm>
            <a:off x="60323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6" name="Google Shape;486;p52"/>
          <p:cNvSpPr txBox="1"/>
          <p:nvPr/>
        </p:nvSpPr>
        <p:spPr>
          <a:xfrm>
            <a:off x="4078150"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50%</a:t>
            </a:r>
            <a:endParaRPr sz="2200" b="1">
              <a:solidFill>
                <a:schemeClr val="dk1"/>
              </a:solidFill>
              <a:latin typeface="Figtree"/>
              <a:ea typeface="Figtree"/>
              <a:cs typeface="Figtree"/>
              <a:sym typeface="Figtree"/>
            </a:endParaRPr>
          </a:p>
        </p:txBody>
      </p:sp>
      <p:sp>
        <p:nvSpPr>
          <p:cNvPr id="487" name="Google Shape;487;p52"/>
          <p:cNvSpPr txBox="1"/>
          <p:nvPr/>
        </p:nvSpPr>
        <p:spPr>
          <a:xfrm>
            <a:off x="662272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75%</a:t>
            </a:r>
            <a:endParaRPr sz="2200" b="1">
              <a:solidFill>
                <a:schemeClr val="dk1"/>
              </a:solidFill>
              <a:latin typeface="Figtree"/>
              <a:ea typeface="Figtree"/>
              <a:cs typeface="Figtree"/>
              <a:sym typeface="Figtree"/>
            </a:endParaRPr>
          </a:p>
        </p:txBody>
      </p:sp>
      <p:sp>
        <p:nvSpPr>
          <p:cNvPr id="488" name="Google Shape;488;p52"/>
          <p:cNvSpPr txBox="1"/>
          <p:nvPr/>
        </p:nvSpPr>
        <p:spPr>
          <a:xfrm>
            <a:off x="153137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25%</a:t>
            </a:r>
            <a:endParaRPr sz="2200" b="1">
              <a:solidFill>
                <a:schemeClr val="dk1"/>
              </a:solidFill>
              <a:latin typeface="Figtree"/>
              <a:ea typeface="Figtree"/>
              <a:cs typeface="Figtree"/>
              <a:sym typeface="Figtree"/>
            </a:endParaRPr>
          </a:p>
        </p:txBody>
      </p:sp>
      <p:sp>
        <p:nvSpPr>
          <p:cNvPr id="489" name="Google Shape;489;p52"/>
          <p:cNvSpPr/>
          <p:nvPr/>
        </p:nvSpPr>
        <p:spPr>
          <a:xfrm>
            <a:off x="11809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0" name="Google Shape;490;p52"/>
          <p:cNvSpPr/>
          <p:nvPr/>
        </p:nvSpPr>
        <p:spPr>
          <a:xfrm rot="5400000" flipH="1">
            <a:off x="1180900" y="1321350"/>
            <a:ext cx="1688400" cy="1688400"/>
          </a:xfrm>
          <a:prstGeom prst="blockArc">
            <a:avLst>
              <a:gd name="adj1" fmla="val 16200229"/>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1" name="Google Shape;491;p52"/>
          <p:cNvSpPr/>
          <p:nvPr/>
        </p:nvSpPr>
        <p:spPr>
          <a:xfrm>
            <a:off x="372665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2" name="Google Shape;492;p52"/>
          <p:cNvSpPr/>
          <p:nvPr/>
        </p:nvSpPr>
        <p:spPr>
          <a:xfrm rot="5400000" flipH="1">
            <a:off x="3726650" y="1321350"/>
            <a:ext cx="1688400" cy="1688400"/>
          </a:xfrm>
          <a:prstGeom prst="blockArc">
            <a:avLst>
              <a:gd name="adj1" fmla="val 10868722"/>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3" name="Google Shape;493;p52"/>
          <p:cNvSpPr/>
          <p:nvPr/>
        </p:nvSpPr>
        <p:spPr>
          <a:xfrm>
            <a:off x="62724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4" name="Google Shape;494;p52"/>
          <p:cNvSpPr/>
          <p:nvPr/>
        </p:nvSpPr>
        <p:spPr>
          <a:xfrm rot="5400000" flipH="1">
            <a:off x="6272400" y="1321350"/>
            <a:ext cx="1688400" cy="1688400"/>
          </a:xfrm>
          <a:prstGeom prst="blockArc">
            <a:avLst>
              <a:gd name="adj1" fmla="val 5425206"/>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4</a:t>
            </a:r>
            <a:endParaRPr sz="2200" dirty="0">
              <a:solidFill>
                <a:schemeClr val="dk1"/>
              </a:soli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3</a:t>
            </a:r>
            <a:endParaRPr sz="2200" dirty="0">
              <a:solidFill>
                <a:schemeClr val="dk1"/>
              </a:soli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2</a:t>
            </a:r>
            <a:endParaRPr sz="2200" dirty="0">
              <a:solidFill>
                <a:schemeClr val="dk1"/>
              </a:soli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1 </a:t>
            </a:r>
            <a:endParaRPr sz="2200" dirty="0">
              <a:solidFill>
                <a:schemeClr val="dk1"/>
              </a:soli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another graph</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10%</a:t>
            </a:r>
            <a:endParaRPr sz="2200" dirty="0">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40%</a:t>
            </a:r>
            <a:endParaRPr sz="2200" dirty="0">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solidFill>
                  <a:schemeClr val="dk1"/>
                </a:solidFill>
                <a:latin typeface="Figtree"/>
                <a:ea typeface="Figtree"/>
                <a:cs typeface="Figtree"/>
                <a:sym typeface="Figtree"/>
              </a:rPr>
              <a:t>30%</a:t>
            </a:r>
            <a:endParaRPr sz="2200" dirty="0">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solidFill>
                  <a:schemeClr val="dk1"/>
                </a:solidFill>
                <a:latin typeface="Figtree"/>
                <a:ea typeface="Figtree"/>
                <a:cs typeface="Figtree"/>
                <a:sym typeface="Figtree"/>
              </a:rPr>
              <a:t>20%</a:t>
            </a:r>
            <a:endParaRPr sz="2200" dirty="0">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John Harris</a:t>
            </a:r>
            <a:endParaRPr b="0"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Sofia Hill</a:t>
            </a:r>
            <a:endParaRPr b="0"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rotWithShape="1">
          <a:blip r:embed="rId3">
            <a:alphaModFix/>
          </a:blip>
          <a:srcRect l="43782" r="19122" b="44404"/>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Our team</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12" name="Google Shape;712;p62"/>
          <p:cNvPicPr preferRelativeResize="0"/>
          <p:nvPr/>
        </p:nvPicPr>
        <p:blipFill rotWithShape="1">
          <a:blip r:embed="rId4">
            <a:alphaModFix/>
          </a:blip>
          <a:srcRect l="17339" t="12521" r="12430" b="40688"/>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Install Virtualization Software</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Virtual machine networking considerations:</a:t>
            </a:r>
          </a:p>
          <a:p>
            <a:pPr marL="0" lvl="0" indent="0" algn="l" rtl="0">
              <a:spcBef>
                <a:spcPts val="0"/>
              </a:spcBef>
              <a:spcAft>
                <a:spcPts val="0"/>
              </a:spcAft>
              <a:buNone/>
            </a:pPr>
            <a:r>
              <a:rPr lang="en-AU" dirty="0"/>
              <a:t>https://www.virtualbox.org/manual/ch06.html</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VirtualBox: </a:t>
            </a:r>
            <a:r>
              <a:rPr lang="en-US" sz="1000" dirty="0">
                <a:solidFill>
                  <a:schemeClr val="tx1"/>
                </a:solidFill>
                <a:latin typeface="DM Sans" pitchFamily="2" charset="0"/>
                <a:hlinkClick r:id="rId3"/>
              </a:rPr>
              <a:t>https://www.virtualbox.org/</a:t>
            </a:r>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r>
              <a:rPr lang="en-US" sz="1000" dirty="0" err="1">
                <a:solidFill>
                  <a:schemeClr val="tx1"/>
                </a:solidFill>
                <a:latin typeface="DM Sans" pitchFamily="2" charset="0"/>
              </a:rPr>
              <a:t>Vmware</a:t>
            </a:r>
            <a:r>
              <a:rPr lang="en-US" sz="1000" dirty="0">
                <a:solidFill>
                  <a:schemeClr val="tx1"/>
                </a:solidFill>
                <a:latin typeface="DM Sans" pitchFamily="2" charset="0"/>
              </a:rPr>
              <a:t>: https://www.vmware.com/products/desktop-hypervisor.html</a:t>
            </a: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237438" y="2725039"/>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pic>
        <p:nvPicPr>
          <p:cNvPr id="5" name="Picture 4" descr="A blue and white cube with white text&#10;&#10;Description automatically generated">
            <a:extLst>
              <a:ext uri="{FF2B5EF4-FFF2-40B4-BE49-F238E27FC236}">
                <a16:creationId xmlns:a16="http://schemas.microsoft.com/office/drawing/2014/main" id="{98BEC279-D695-CAEC-87CB-9C80E05D8F2E}"/>
              </a:ext>
            </a:extLst>
          </p:cNvPr>
          <p:cNvPicPr>
            <a:picLocks noChangeAspect="1"/>
          </p:cNvPicPr>
          <p:nvPr/>
        </p:nvPicPr>
        <p:blipFill>
          <a:blip r:embed="rId4"/>
          <a:stretch>
            <a:fillRect/>
          </a:stretch>
        </p:blipFill>
        <p:spPr>
          <a:xfrm>
            <a:off x="7356038" y="1073629"/>
            <a:ext cx="793657" cy="793657"/>
          </a:xfrm>
          <a:prstGeom prst="rect">
            <a:avLst/>
          </a:prstGeom>
        </p:spPr>
      </p:pic>
      <p:pic>
        <p:nvPicPr>
          <p:cNvPr id="13" name="Picture 12" descr="A blue and orange rectangles&#10;&#10;Description automatically generated">
            <a:extLst>
              <a:ext uri="{FF2B5EF4-FFF2-40B4-BE49-F238E27FC236}">
                <a16:creationId xmlns:a16="http://schemas.microsoft.com/office/drawing/2014/main" id="{5AEBD0B1-7699-562F-1DDB-58854C1C86AA}"/>
              </a:ext>
            </a:extLst>
          </p:cNvPr>
          <p:cNvPicPr>
            <a:picLocks noChangeAspect="1"/>
          </p:cNvPicPr>
          <p:nvPr/>
        </p:nvPicPr>
        <p:blipFill>
          <a:blip r:embed="rId5"/>
          <a:stretch>
            <a:fillRect/>
          </a:stretch>
        </p:blipFill>
        <p:spPr>
          <a:xfrm>
            <a:off x="7447808" y="3428122"/>
            <a:ext cx="610116" cy="60909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“This is a quote, words full of wisdom that someone important said and that can inspire the reader”</a:t>
            </a:r>
            <a:endParaRPr dirty="0"/>
          </a:p>
        </p:txBody>
      </p:sp>
      <p:sp>
        <p:nvSpPr>
          <p:cNvPr id="442" name="Google Shape;442;p47"/>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 </a:t>
            </a:r>
            <a:r>
              <a:rPr lang="en" dirty="0">
                <a:gradFill>
                  <a:gsLst>
                    <a:gs pos="0">
                      <a:srgbClr val="CD9CD0"/>
                    </a:gs>
                    <a:gs pos="100000">
                      <a:srgbClr val="9CCAED"/>
                    </a:gs>
                  </a:gsLst>
                  <a:lin ang="0" scaled="1"/>
                </a:gradFill>
              </a:rPr>
              <a:t>Someone Famous</a:t>
            </a:r>
            <a:endParaRPr dirty="0">
              <a:gradFill>
                <a:gsLst>
                  <a:gs pos="0">
                    <a:srgbClr val="CD9CD0"/>
                  </a:gs>
                  <a:gs pos="100000">
                    <a:srgbClr val="9CCAED"/>
                  </a:gs>
                </a:gsLst>
                <a:lin ang="0" scaled="1"/>
              </a:gra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Awesome words</a:t>
            </a:r>
            <a:endParaRPr dirty="0">
              <a:gradFill>
                <a:gsLst>
                  <a:gs pos="0">
                    <a:srgbClr val="CD9CD0"/>
                  </a:gs>
                  <a:gs pos="100000">
                    <a:srgbClr val="9CCAED"/>
                  </a:gs>
                </a:gsLst>
                <a:lin ang="0" scaled="1"/>
              </a:gra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9"/>
          <p:cNvPicPr preferRelativeResize="0">
            <a:picLocks noGrp="1"/>
          </p:cNvPicPr>
          <p:nvPr>
            <p:ph type="pic" idx="2"/>
          </p:nvPr>
        </p:nvPicPr>
        <p:blipFill rotWithShape="1">
          <a:blip r:embed="rId3">
            <a:alphaModFix/>
          </a:blip>
          <a:srcRect t="18187" b="9813"/>
          <a:stretch/>
        </p:blipFill>
        <p:spPr>
          <a:xfrm>
            <a:off x="5337775" y="1025301"/>
            <a:ext cx="3093000" cy="3093000"/>
          </a:xfrm>
          <a:prstGeom prst="ellipse">
            <a:avLst/>
          </a:prstGeom>
          <a:effectLst>
            <a:outerShdw blurRad="728663" algn="bl" rotWithShape="0">
              <a:schemeClr val="dk1">
                <a:alpha val="25000"/>
              </a:schemeClr>
            </a:outerShdw>
          </a:effectLst>
        </p:spPr>
      </p:pic>
      <p:sp>
        <p:nvSpPr>
          <p:cNvPr id="455" name="Google Shape;455;p49"/>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A picture always reinforces </a:t>
            </a:r>
            <a:endParaRPr dirty="0">
              <a:gradFill>
                <a:gsLst>
                  <a:gs pos="0">
                    <a:srgbClr val="CD9CD0"/>
                  </a:gs>
                  <a:gs pos="100000">
                    <a:srgbClr val="9CCAED"/>
                  </a:gs>
                </a:gsLst>
                <a:lin ang="0" scaled="1"/>
              </a:gradFill>
            </a:endParaRPr>
          </a:p>
          <a:p>
            <a:pPr marL="0" lvl="0" indent="0" algn="l" rtl="0">
              <a:spcBef>
                <a:spcPts val="0"/>
              </a:spcBef>
              <a:spcAft>
                <a:spcPts val="0"/>
              </a:spcAft>
              <a:buNone/>
            </a:pPr>
            <a:r>
              <a:rPr lang="en" dirty="0">
                <a:gradFill>
                  <a:gsLst>
                    <a:gs pos="0">
                      <a:srgbClr val="CD9CD0"/>
                    </a:gs>
                    <a:gs pos="100000">
                      <a:srgbClr val="9CCAED"/>
                    </a:gs>
                  </a:gsLst>
                  <a:lin ang="0" scaled="1"/>
                </a:gradFill>
              </a:rPr>
              <a:t>the concept</a:t>
            </a:r>
            <a:endParaRPr dirty="0">
              <a:gradFill>
                <a:gsLst>
                  <a:gs pos="0">
                    <a:srgbClr val="CD9CD0"/>
                  </a:gs>
                  <a:gs pos="100000">
                    <a:srgbClr val="9CCAED"/>
                  </a:gs>
                </a:gsLst>
                <a:lin ang="0" scaled="1"/>
              </a:gradFill>
            </a:endParaRPr>
          </a:p>
        </p:txBody>
      </p:sp>
      <p:sp>
        <p:nvSpPr>
          <p:cNvPr id="456" name="Google Shape;456;p49"/>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reveal large amounts of data, so remember: use an image instead of a long text. Your audience will appreciate it</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0"/>
          <p:cNvSpPr txBox="1">
            <a:spLocks noGrp="1"/>
          </p:cNvSpPr>
          <p:nvPr>
            <p:ph type="title"/>
          </p:nvPr>
        </p:nvSpPr>
        <p:spPr>
          <a:xfrm>
            <a:off x="1284000" y="1589500"/>
            <a:ext cx="6576000" cy="11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462" name="Google Shape;462;p50"/>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cxnSp>
        <p:nvCxnSpPr>
          <p:cNvPr id="463" name="Google Shape;463;p50"/>
          <p:cNvCxnSpPr/>
          <p:nvPr/>
        </p:nvCxnSpPr>
        <p:spPr>
          <a:xfrm>
            <a:off x="2467350" y="2914600"/>
            <a:ext cx="42093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1"/>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Jupiter’s rotation period</a:t>
            </a:r>
            <a:endParaRPr dirty="0"/>
          </a:p>
        </p:txBody>
      </p:sp>
      <p:sp>
        <p:nvSpPr>
          <p:cNvPr id="469" name="Google Shape;469;p51"/>
          <p:cNvSpPr txBox="1">
            <a:spLocks noGrp="1"/>
          </p:cNvSpPr>
          <p:nvPr>
            <p:ph type="title"/>
          </p:nvPr>
        </p:nvSpPr>
        <p:spPr>
          <a:xfrm>
            <a:off x="4065275" y="654850"/>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9h 55m 23s</a:t>
            </a:r>
            <a:endParaRPr dirty="0">
              <a:gradFill>
                <a:gsLst>
                  <a:gs pos="0">
                    <a:srgbClr val="CD9CD0"/>
                  </a:gs>
                  <a:gs pos="100000">
                    <a:srgbClr val="9CCAED"/>
                  </a:gs>
                </a:gsLst>
                <a:lin ang="0" scaled="1"/>
              </a:gradFill>
            </a:endParaRPr>
          </a:p>
        </p:txBody>
      </p:sp>
      <p:sp>
        <p:nvSpPr>
          <p:cNvPr id="470" name="Google Shape;470;p51"/>
          <p:cNvSpPr txBox="1">
            <a:spLocks noGrp="1"/>
          </p:cNvSpPr>
          <p:nvPr>
            <p:ph type="title" idx="2"/>
          </p:nvPr>
        </p:nvSpPr>
        <p:spPr>
          <a:xfrm>
            <a:off x="4065275" y="2007111"/>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333,000</a:t>
            </a:r>
            <a:endParaRPr dirty="0">
              <a:gradFill>
                <a:gsLst>
                  <a:gs pos="0">
                    <a:srgbClr val="CD9CD0"/>
                  </a:gs>
                  <a:gs pos="100000">
                    <a:srgbClr val="9CCAED"/>
                  </a:gs>
                </a:gsLst>
                <a:lin ang="0" scaled="1"/>
              </a:gradFill>
            </a:endParaRPr>
          </a:p>
        </p:txBody>
      </p:sp>
      <p:sp>
        <p:nvSpPr>
          <p:cNvPr id="471" name="Google Shape;471;p51"/>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472" name="Google Shape;472;p51"/>
          <p:cNvSpPr txBox="1">
            <a:spLocks noGrp="1"/>
          </p:cNvSpPr>
          <p:nvPr>
            <p:ph type="title" idx="4"/>
          </p:nvPr>
        </p:nvSpPr>
        <p:spPr>
          <a:xfrm>
            <a:off x="4065275" y="3359373"/>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386,000 km</a:t>
            </a:r>
            <a:endParaRPr dirty="0">
              <a:gradFill>
                <a:gsLst>
                  <a:gs pos="0">
                    <a:srgbClr val="CD9CD0"/>
                  </a:gs>
                  <a:gs pos="100000">
                    <a:srgbClr val="9CCAED"/>
                  </a:gs>
                </a:gsLst>
                <a:lin ang="0" scaled="1"/>
              </a:gradFill>
            </a:endParaRPr>
          </a:p>
        </p:txBody>
      </p:sp>
      <p:sp>
        <p:nvSpPr>
          <p:cNvPr id="473" name="Google Shape;473;p51"/>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distance between Earth and the Moon</a:t>
            </a:r>
            <a:endParaRPr/>
          </a:p>
        </p:txBody>
      </p:sp>
      <p:pic>
        <p:nvPicPr>
          <p:cNvPr id="474" name="Google Shape;474;p51"/>
          <p:cNvPicPr preferRelativeResize="0">
            <a:picLocks noGrp="1"/>
          </p:cNvPicPr>
          <p:nvPr>
            <p:ph type="pic" idx="6"/>
          </p:nvPr>
        </p:nvPicPr>
        <p:blipFill rotWithShape="1">
          <a:blip r:embed="rId3">
            <a:alphaModFix/>
          </a:blip>
          <a:srcRect l="8360" r="35381"/>
          <a:stretch/>
        </p:blipFill>
        <p:spPr>
          <a:xfrm>
            <a:off x="713225" y="1025301"/>
            <a:ext cx="3093000" cy="3093000"/>
          </a:xfrm>
          <a:prstGeom prst="ellipse">
            <a:avLst/>
          </a:prstGeom>
          <a:effectLst>
            <a:outerShdw blurRad="728663" algn="bl" rotWithShape="0">
              <a:schemeClr val="dk1">
                <a:alpha val="25000"/>
              </a:scheme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Contents of this template</a:t>
            </a:r>
            <a:endParaRPr dirty="0">
              <a:gradFill flip="none" rotWithShape="1">
                <a:gsLst>
                  <a:gs pos="0">
                    <a:srgbClr val="CD9CD0"/>
                  </a:gs>
                  <a:gs pos="100000">
                    <a:srgbClr val="9CCAED"/>
                  </a:gs>
                </a:gsLst>
                <a:lin ang="0" scaled="1"/>
                <a:tileRect/>
              </a:gradFill>
            </a:endParaRPr>
          </a:p>
        </p:txBody>
      </p:sp>
      <p:sp>
        <p:nvSpPr>
          <p:cNvPr id="254" name="Google Shape;254;p36"/>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delete this slide when you’re done editing the presentation</a:t>
            </a:r>
            <a:endParaRPr dirty="0">
              <a:solidFill>
                <a:schemeClr val="dk1"/>
              </a:solidFill>
            </a:endParaRPr>
          </a:p>
        </p:txBody>
      </p:sp>
      <p:graphicFrame>
        <p:nvGraphicFramePr>
          <p:cNvPr id="255" name="Google Shape;255;p36"/>
          <p:cNvGraphicFramePr/>
          <p:nvPr>
            <p:extLst>
              <p:ext uri="{D42A27DB-BD31-4B8C-83A1-F6EECF244321}">
                <p14:modId xmlns:p14="http://schemas.microsoft.com/office/powerpoint/2010/main" val="2212315327"/>
              </p:ext>
            </p:extLst>
          </p:nvPr>
        </p:nvGraphicFramePr>
        <p:xfrm>
          <a:off x="720000" y="1767225"/>
          <a:ext cx="7704000" cy="2169150"/>
        </p:xfrm>
        <a:graphic>
          <a:graphicData uri="http://schemas.openxmlformats.org/drawingml/2006/table">
            <a:tbl>
              <a:tblPr>
                <a:noFill/>
                <a:tableStyleId>{6557CEAF-83FD-46CB-B0EB-F6EF4438A6C8}</a:tableStyleId>
              </a:tblPr>
              <a:tblGrid>
                <a:gridCol w="2372275">
                  <a:extLst>
                    <a:ext uri="{9D8B030D-6E8A-4147-A177-3AD203B41FA5}">
                      <a16:colId xmlns:a16="http://schemas.microsoft.com/office/drawing/2014/main" val="20000"/>
                    </a:ext>
                  </a:extLst>
                </a:gridCol>
                <a:gridCol w="53317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Fonts</a:t>
                      </a:r>
                      <a:endParaRPr sz="1000" b="1" u="sng"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To view this template correctly in PowerPoint, download and install the fonts we used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Used</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DM Sans"/>
                          <a:ea typeface="DM Sans"/>
                          <a:cs typeface="DM Sans"/>
                          <a:sym typeface="DM Sans"/>
                        </a:rPr>
                        <a:t>An assortment of graphic resources that are suitable for use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You must keep it so that proper credits for our design are given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All the colors used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Icons</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infographic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DM Sans"/>
                          <a:ea typeface="DM Sans"/>
                          <a:cs typeface="DM Sans"/>
                          <a:sym typeface="DM Sans"/>
                        </a:rPr>
                        <a:t>These can be used in the template, and their size and color can be edited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DM Sans"/>
                          <a:ea typeface="DM Sans"/>
                          <a:cs typeface="DM Sans"/>
                          <a:sym typeface="DM Sans"/>
                        </a:rPr>
                        <a:t>Editable presentation theme </a:t>
                      </a:r>
                      <a:endParaRPr sz="1000" b="1">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dirty="0">
                          <a:solidFill>
                            <a:schemeClr val="dk1"/>
                          </a:solidFill>
                          <a:latin typeface="DM Sans"/>
                          <a:ea typeface="DM Sans"/>
                          <a:cs typeface="DM Sans"/>
                          <a:sym typeface="DM Sans"/>
                        </a:rPr>
                        <a:t>You can edit the master slides easily. For more info, click </a:t>
                      </a:r>
                      <a:r>
                        <a:rPr lang="en" sz="1000" b="1" u="sng" dirty="0">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here</a:t>
                      </a:r>
                      <a:endParaRPr sz="1000"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56" name="Google Shape;256;p36"/>
          <p:cNvSpPr txBox="1"/>
          <p:nvPr/>
        </p:nvSpPr>
        <p:spPr>
          <a:xfrm>
            <a:off x="1398450" y="4133675"/>
            <a:ext cx="2216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solidFill>
                  <a:schemeClr val="dk1"/>
                </a:solidFill>
                <a:latin typeface="DM Sans"/>
                <a:ea typeface="DM Sans"/>
                <a:cs typeface="DM Sans"/>
                <a:sym typeface="DM Sans"/>
              </a:rPr>
              <a:t>For more info:</a:t>
            </a:r>
            <a:br>
              <a:rPr lang="en" sz="1000" b="1" dirty="0">
                <a:solidFill>
                  <a:schemeClr val="dk1"/>
                </a:solidFill>
                <a:latin typeface="DM Sans"/>
                <a:ea typeface="DM Sans"/>
                <a:cs typeface="DM Sans"/>
                <a:sym typeface="DM Sans"/>
              </a:rPr>
            </a:br>
            <a:r>
              <a:rPr lang="en" sz="1000" b="1" u="sng" dirty="0">
                <a:solidFill>
                  <a:schemeClr val="dk1"/>
                </a:solidFill>
                <a:latin typeface="DM Sans"/>
                <a:ea typeface="DM Sans"/>
                <a:cs typeface="DM Sans"/>
                <a:sym typeface="DM Sans"/>
                <a:hlinkClick r:id="rId6">
                  <a:extLst>
                    <a:ext uri="{A12FA001-AC4F-418D-AE19-62706E023703}">
                      <ahyp:hlinkClr xmlns:ahyp="http://schemas.microsoft.com/office/drawing/2018/hyperlinkcolor" val="tx"/>
                    </a:ext>
                  </a:extLst>
                </a:hlinkClick>
              </a:rPr>
              <a:t>SLIDESGO</a:t>
            </a:r>
            <a:r>
              <a:rPr lang="en" sz="1000" b="1" dirty="0">
                <a:solidFill>
                  <a:schemeClr val="dk1"/>
                </a:solidFill>
                <a:latin typeface="DM Sans"/>
                <a:ea typeface="DM Sans"/>
                <a:cs typeface="DM Sans"/>
                <a:sym typeface="DM Sans"/>
              </a:rPr>
              <a:t> | </a:t>
            </a:r>
            <a:r>
              <a:rPr lang="en" sz="1000" b="1" u="sng" dirty="0">
                <a:solidFill>
                  <a:schemeClr val="dk1"/>
                </a:solidFill>
                <a:latin typeface="DM Sans"/>
                <a:ea typeface="DM Sans"/>
                <a:cs typeface="DM Sans"/>
                <a:sym typeface="DM Sans"/>
                <a:hlinkClick r:id="rId7">
                  <a:extLst>
                    <a:ext uri="{A12FA001-AC4F-418D-AE19-62706E023703}">
                      <ahyp:hlinkClr xmlns:ahyp="http://schemas.microsoft.com/office/drawing/2018/hyperlinkcolor" val="tx"/>
                    </a:ext>
                  </a:extLst>
                </a:hlinkClick>
              </a:rPr>
              <a:t>BLOG</a:t>
            </a:r>
            <a:r>
              <a:rPr lang="en" sz="1000" b="1" dirty="0">
                <a:solidFill>
                  <a:schemeClr val="dk1"/>
                </a:solidFill>
                <a:latin typeface="DM Sans"/>
                <a:ea typeface="DM Sans"/>
                <a:cs typeface="DM Sans"/>
                <a:sym typeface="DM Sans"/>
              </a:rPr>
              <a:t> | </a:t>
            </a:r>
            <a:r>
              <a:rPr lang="en" sz="1000" b="1" u="sng" dirty="0">
                <a:solidFill>
                  <a:schemeClr val="dk1"/>
                </a:solidFill>
                <a:latin typeface="DM Sans"/>
                <a:ea typeface="DM Sans"/>
                <a:cs typeface="DM Sans"/>
                <a:sym typeface="DM Sans"/>
                <a:hlinkClick r:id="rId8">
                  <a:extLst>
                    <a:ext uri="{A12FA001-AC4F-418D-AE19-62706E023703}">
                      <ahyp:hlinkClr xmlns:ahyp="http://schemas.microsoft.com/office/drawing/2018/hyperlinkcolor" val="tx"/>
                    </a:ext>
                  </a:extLst>
                </a:hlinkClick>
              </a:rPr>
              <a:t>FAQs</a:t>
            </a:r>
            <a:endParaRPr sz="1000" b="1" u="sng" dirty="0">
              <a:solidFill>
                <a:schemeClr val="dk1"/>
              </a:solidFill>
              <a:latin typeface="DM Sans"/>
              <a:ea typeface="DM Sans"/>
              <a:cs typeface="DM Sans"/>
              <a:sym typeface="DM Sans"/>
            </a:endParaRPr>
          </a:p>
        </p:txBody>
      </p:sp>
      <p:sp>
        <p:nvSpPr>
          <p:cNvPr id="257" name="Google Shape;257;p36"/>
          <p:cNvSpPr txBox="1"/>
          <p:nvPr/>
        </p:nvSpPr>
        <p:spPr>
          <a:xfrm>
            <a:off x="4275900" y="4133675"/>
            <a:ext cx="3435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You can visit our sister projects:</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9">
                  <a:extLst>
                    <a:ext uri="{A12FA001-AC4F-418D-AE19-62706E023703}">
                      <ahyp:hlinkClr xmlns:ahyp="http://schemas.microsoft.com/office/drawing/2018/hyperlinkcolor" val="tx"/>
                    </a:ext>
                  </a:extLst>
                </a:hlinkClick>
              </a:rPr>
              <a:t>FREEPIK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0">
                  <a:extLst>
                    <a:ext uri="{A12FA001-AC4F-418D-AE19-62706E023703}">
                      <ahyp:hlinkClr xmlns:ahyp="http://schemas.microsoft.com/office/drawing/2018/hyperlinkcolor" val="tx"/>
                    </a:ext>
                  </a:extLst>
                </a:hlinkClick>
              </a:rPr>
              <a:t>FLATICON</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1">
                  <a:extLst>
                    <a:ext uri="{A12FA001-AC4F-418D-AE19-62706E023703}">
                      <ahyp:hlinkClr xmlns:ahyp="http://schemas.microsoft.com/office/drawing/2018/hyperlinkcolor" val="tx"/>
                    </a:ext>
                  </a:extLst>
                </a:hlinkClick>
              </a:rPr>
              <a:t>STORYSET</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2">
                  <a:extLst>
                    <a:ext uri="{A12FA001-AC4F-418D-AE19-62706E023703}">
                      <ahyp:hlinkClr xmlns:ahyp="http://schemas.microsoft.com/office/drawing/2018/hyperlinkcolor" val="tx"/>
                    </a:ext>
                  </a:extLst>
                </a:hlinkClick>
              </a:rPr>
              <a:t>WEPIK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3">
                  <a:extLst>
                    <a:ext uri="{A12FA001-AC4F-418D-AE19-62706E023703}">
                      <ahyp:hlinkClr xmlns:ahyp="http://schemas.microsoft.com/office/drawing/2018/hyperlinkcolor" val="tx"/>
                    </a:ext>
                  </a:extLst>
                </a:hlinkClick>
              </a:rPr>
              <a:t>VIDEVO</a:t>
            </a:r>
            <a:endParaRPr sz="1000" b="1">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5" name="Picture 4" descr="A cartoon penguin with yellow feet&#10;&#10;Description automatically generated">
            <a:extLst>
              <a:ext uri="{FF2B5EF4-FFF2-40B4-BE49-F238E27FC236}">
                <a16:creationId xmlns:a16="http://schemas.microsoft.com/office/drawing/2014/main" id="{1CBA7B94-00FF-5D3C-1846-D280F5DE7CD9}"/>
              </a:ext>
            </a:extLst>
          </p:cNvPr>
          <p:cNvPicPr>
            <a:picLocks noChangeAspect="1"/>
          </p:cNvPicPr>
          <p:nvPr/>
        </p:nvPicPr>
        <p:blipFill>
          <a:blip r:embed="rId3"/>
          <a:stretch>
            <a:fillRect/>
          </a:stretch>
        </p:blipFill>
        <p:spPr>
          <a:xfrm>
            <a:off x="2355724" y="1322449"/>
            <a:ext cx="572085" cy="677854"/>
          </a:xfrm>
          <a:prstGeom prst="rect">
            <a:avLst/>
          </a:prstGeom>
        </p:spPr>
      </p:pic>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Configure a Virtual Machine</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Storage: 20g</a:t>
            </a:r>
          </a:p>
          <a:p>
            <a:pPr marL="0" lvl="0" indent="0" algn="ctr" rtl="0">
              <a:spcBef>
                <a:spcPts val="0"/>
              </a:spcBef>
              <a:spcAft>
                <a:spcPts val="0"/>
              </a:spcAft>
              <a:buNone/>
            </a:pPr>
            <a:r>
              <a:rPr lang="en" dirty="0"/>
              <a:t>RAM: 2g</a:t>
            </a:r>
          </a:p>
          <a:p>
            <a:pPr marL="0" lvl="0" indent="0" algn="ctr" rtl="0">
              <a:spcBef>
                <a:spcPts val="0"/>
              </a:spcBef>
              <a:spcAft>
                <a:spcPts val="0"/>
              </a:spcAft>
              <a:buNone/>
            </a:pPr>
            <a:r>
              <a:rPr lang="en" dirty="0"/>
              <a:t>CPUs: 1</a:t>
            </a:r>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Lightweight</a:t>
            </a:r>
          </a:p>
          <a:p>
            <a:pPr marL="0" lvl="0" indent="0" algn="ctr" rtl="0">
              <a:spcBef>
                <a:spcPts val="0"/>
              </a:spcBef>
              <a:spcAft>
                <a:spcPts val="0"/>
              </a:spcAft>
              <a:buNone/>
            </a:pPr>
            <a:r>
              <a:rPr lang="en" dirty="0"/>
              <a:t>Low requirements</a:t>
            </a:r>
          </a:p>
          <a:p>
            <a:pPr marL="0" lvl="0" indent="0" algn="ctr" rtl="0">
              <a:spcBef>
                <a:spcPts val="0"/>
              </a:spcBef>
              <a:spcAft>
                <a:spcPts val="0"/>
              </a:spcAft>
              <a:buNone/>
            </a:pPr>
            <a:r>
              <a:rPr lang="en" dirty="0"/>
              <a:t>CLI only</a:t>
            </a:r>
          </a:p>
          <a:p>
            <a:pPr marL="0" lvl="0" indent="0" algn="ctr" rtl="0">
              <a:spcBef>
                <a:spcPts val="0"/>
              </a:spcBef>
              <a:spcAft>
                <a:spcPts val="0"/>
              </a:spcAft>
              <a:buNone/>
            </a:pPr>
            <a:r>
              <a:rPr lang="en" dirty="0"/>
              <a:t>Ubuntu popular choice</a:t>
            </a:r>
            <a:endParaRPr dirty="0"/>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Linux Server</a:t>
            </a:r>
            <a:endParaRPr b="0"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Minimum Requirements</a:t>
            </a:r>
            <a:endParaRPr b="0"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pic>
        <p:nvPicPr>
          <p:cNvPr id="3" name="Picture 2" descr="A circle with white and orange circles and dots&#10;&#10;Description automatically generated with medium confidence">
            <a:extLst>
              <a:ext uri="{FF2B5EF4-FFF2-40B4-BE49-F238E27FC236}">
                <a16:creationId xmlns:a16="http://schemas.microsoft.com/office/drawing/2014/main" id="{9022F14F-BBD8-1F66-3990-9CF336B0F339}"/>
              </a:ext>
            </a:extLst>
          </p:cNvPr>
          <p:cNvPicPr>
            <a:picLocks noChangeAspect="1"/>
          </p:cNvPicPr>
          <p:nvPr/>
        </p:nvPicPr>
        <p:blipFill>
          <a:blip r:embed="rId4"/>
          <a:stretch>
            <a:fillRect/>
          </a:stretch>
        </p:blipFill>
        <p:spPr>
          <a:xfrm>
            <a:off x="6161415" y="1322449"/>
            <a:ext cx="677854" cy="677854"/>
          </a:xfrm>
          <a:prstGeom prst="rect">
            <a:avLst/>
          </a:prstGeom>
        </p:spPr>
      </p:pic>
      <p:pic>
        <p:nvPicPr>
          <p:cNvPr id="7" name="Picture 6" descr="A blue and white logo&#10;&#10;Description automatically generated">
            <a:extLst>
              <a:ext uri="{FF2B5EF4-FFF2-40B4-BE49-F238E27FC236}">
                <a16:creationId xmlns:a16="http://schemas.microsoft.com/office/drawing/2014/main" id="{DC4A8549-444B-1591-B37A-25868186CE79}"/>
              </a:ext>
            </a:extLst>
          </p:cNvPr>
          <p:cNvPicPr>
            <a:picLocks noChangeAspect="1"/>
          </p:cNvPicPr>
          <p:nvPr/>
        </p:nvPicPr>
        <p:blipFill>
          <a:blip r:embed="rId5"/>
          <a:stretch>
            <a:fillRect/>
          </a:stretch>
        </p:blipFill>
        <p:spPr>
          <a:xfrm>
            <a:off x="5984619" y="3257036"/>
            <a:ext cx="889021" cy="889021"/>
          </a:xfrm>
          <a:prstGeom prst="rect">
            <a:avLst/>
          </a:prstGeom>
        </p:spPr>
      </p:pic>
      <p:sp>
        <p:nvSpPr>
          <p:cNvPr id="8" name="Rectangle: Rounded Corners 7">
            <a:extLst>
              <a:ext uri="{FF2B5EF4-FFF2-40B4-BE49-F238E27FC236}">
                <a16:creationId xmlns:a16="http://schemas.microsoft.com/office/drawing/2014/main" id="{9BB60E46-33B1-7384-914F-50F7073B6203}"/>
              </a:ext>
            </a:extLst>
          </p:cNvPr>
          <p:cNvSpPr/>
          <p:nvPr/>
        </p:nvSpPr>
        <p:spPr>
          <a:xfrm>
            <a:off x="5021865" y="3890133"/>
            <a:ext cx="2956954" cy="1035603"/>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2"/>
                </a:solidFill>
                <a:latin typeface="Consolas" panose="020B0609020204030204" pitchFamily="49" charset="0"/>
              </a:rPr>
              <a:t># install </a:t>
            </a:r>
            <a:r>
              <a:rPr lang="en-US" sz="1000" dirty="0" err="1">
                <a:solidFill>
                  <a:schemeClr val="tx2"/>
                </a:solidFill>
                <a:latin typeface="Consolas" panose="020B0609020204030204" pitchFamily="49" charset="0"/>
              </a:rPr>
              <a:t>openssh</a:t>
            </a:r>
            <a:r>
              <a:rPr lang="en-US" sz="1000" dirty="0">
                <a:solidFill>
                  <a:schemeClr val="tx2"/>
                </a:solidFill>
                <a:latin typeface="Consolas" panose="020B0609020204030204" pitchFamily="49" charset="0"/>
              </a:rPr>
              <a:t> to enable remote connections</a:t>
            </a:r>
          </a:p>
          <a:p>
            <a:r>
              <a:rPr lang="en-US" sz="1000" dirty="0" err="1">
                <a:solidFill>
                  <a:schemeClr val="tx1"/>
                </a:solidFill>
                <a:latin typeface="Consolas" panose="020B0609020204030204" pitchFamily="49" charset="0"/>
              </a:rPr>
              <a:t>sudo</a:t>
            </a:r>
            <a:r>
              <a:rPr lang="en-US" sz="1000" dirty="0">
                <a:solidFill>
                  <a:schemeClr val="tx1"/>
                </a:solidFill>
                <a:latin typeface="Consolas" panose="020B0609020204030204" pitchFamily="49" charset="0"/>
              </a:rPr>
              <a:t> apt install </a:t>
            </a:r>
            <a:r>
              <a:rPr lang="en-US" sz="1000" dirty="0" err="1">
                <a:solidFill>
                  <a:schemeClr val="tx1"/>
                </a:solidFill>
                <a:latin typeface="Consolas" panose="020B0609020204030204" pitchFamily="49" charset="0"/>
              </a:rPr>
              <a:t>openssh</a:t>
            </a:r>
            <a:r>
              <a:rPr lang="en-US" sz="1000" dirty="0">
                <a:solidFill>
                  <a:schemeClr val="tx1"/>
                </a:solidFill>
                <a:latin typeface="Consolas" panose="020B0609020204030204" pitchFamily="49" charset="0"/>
              </a:rPr>
              <a:t>-server</a:t>
            </a:r>
          </a:p>
          <a:p>
            <a:endParaRPr lang="en-US" sz="1000" dirty="0">
              <a:solidFill>
                <a:srgbClr val="0070C0"/>
              </a:solidFill>
              <a:latin typeface="Consolas" panose="020B0609020204030204" pitchFamily="49" charset="0"/>
            </a:endParaRPr>
          </a:p>
          <a:p>
            <a:r>
              <a:rPr lang="en-US" sz="1000" dirty="0">
                <a:solidFill>
                  <a:schemeClr val="tx2"/>
                </a:solidFill>
                <a:latin typeface="Consolas" panose="020B0609020204030204" pitchFamily="49" charset="0"/>
              </a:rPr>
              <a:t># discover your IP address</a:t>
            </a:r>
          </a:p>
          <a:p>
            <a:r>
              <a:rPr lang="en-US" sz="1000" dirty="0" err="1">
                <a:solidFill>
                  <a:schemeClr val="tx1"/>
                </a:solidFill>
                <a:latin typeface="Consolas" panose="020B0609020204030204" pitchFamily="49" charset="0"/>
              </a:rPr>
              <a:t>ip</a:t>
            </a:r>
            <a:r>
              <a:rPr lang="en-US" sz="1000" dirty="0">
                <a:solidFill>
                  <a:schemeClr val="tx1"/>
                </a:solidFill>
                <a:latin typeface="Consolas" panose="020B0609020204030204" pitchFamily="49" charset="0"/>
              </a:rPr>
              <a:t> a</a:t>
            </a:r>
            <a:endParaRPr lang="en-AU" sz="1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24408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713224" y="457864"/>
            <a:ext cx="3562990" cy="10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Install Python, pip, &amp; venv</a:t>
            </a:r>
            <a:endParaRPr dirty="0">
              <a:gradFill>
                <a:gsLst>
                  <a:gs pos="0">
                    <a:srgbClr val="CD9CD0"/>
                  </a:gs>
                  <a:gs pos="100000">
                    <a:srgbClr val="9CCAED"/>
                  </a:gs>
                </a:gsLst>
                <a:lin ang="0" scaled="1"/>
              </a:gradFill>
            </a:endParaRPr>
          </a:p>
        </p:txBody>
      </p:sp>
      <p:sp>
        <p:nvSpPr>
          <p:cNvPr id="308" name="Google Shape;308;p41"/>
          <p:cNvSpPr txBox="1">
            <a:spLocks noGrp="1"/>
          </p:cNvSpPr>
          <p:nvPr>
            <p:ph type="subTitle" idx="1"/>
          </p:nvPr>
        </p:nvSpPr>
        <p:spPr>
          <a:xfrm>
            <a:off x="713224" y="1661026"/>
            <a:ext cx="3562989" cy="29427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know what helps you make your point crystal clear? Lists like this one:</a:t>
            </a:r>
            <a:endParaRPr dirty="0"/>
          </a:p>
          <a:p>
            <a:pPr marL="457200" lvl="0" indent="-317500" algn="l" rtl="0">
              <a:spcBef>
                <a:spcPts val="1000"/>
              </a:spcBef>
              <a:spcAft>
                <a:spcPts val="0"/>
              </a:spcAft>
              <a:buSzPts val="1400"/>
              <a:buChar char="●"/>
            </a:pPr>
            <a:r>
              <a:rPr lang="en" dirty="0"/>
              <a:t>They’re simple </a:t>
            </a:r>
            <a:endParaRPr dirty="0"/>
          </a:p>
          <a:p>
            <a:pPr marL="457200" lvl="0" indent="-317500" algn="l" rtl="0">
              <a:spcBef>
                <a:spcPts val="0"/>
              </a:spcBef>
              <a:spcAft>
                <a:spcPts val="0"/>
              </a:spcAft>
              <a:buSzPts val="1400"/>
              <a:buChar char="●"/>
            </a:pPr>
            <a:r>
              <a:rPr lang="en-US" dirty="0"/>
              <a:t>what is python/what defines it (dynamically typed, interpreted language, high level)</a:t>
            </a:r>
          </a:p>
          <a:p>
            <a:pPr marL="457200" lvl="0" indent="-317500" algn="l" rtl="0">
              <a:spcBef>
                <a:spcPts val="0"/>
              </a:spcBef>
              <a:spcAft>
                <a:spcPts val="0"/>
              </a:spcAft>
              <a:buSzPts val="1400"/>
              <a:buChar char="●"/>
            </a:pPr>
            <a:r>
              <a:rPr lang="en-US" dirty="0"/>
              <a:t>what is a virtual environment and benefits/how to use</a:t>
            </a:r>
          </a:p>
          <a:p>
            <a:pPr marL="0" lvl="0" indent="0" algn="l" rtl="0">
              <a:spcBef>
                <a:spcPts val="1000"/>
              </a:spcBef>
              <a:spcAft>
                <a:spcPts val="0"/>
              </a:spcAft>
              <a:buNone/>
            </a:pPr>
            <a:r>
              <a:rPr lang="en" dirty="0"/>
              <a:t>And the most important thing: the audience won’t miss the point of your presentation</a:t>
            </a:r>
            <a:endParaRPr dirty="0"/>
          </a:p>
        </p:txBody>
      </p:sp>
      <p:sp>
        <p:nvSpPr>
          <p:cNvPr id="11" name="Rectangle: Top Corners Rounded 10">
            <a:extLst>
              <a:ext uri="{FF2B5EF4-FFF2-40B4-BE49-F238E27FC236}">
                <a16:creationId xmlns:a16="http://schemas.microsoft.com/office/drawing/2014/main" id="{E76A618E-527C-CB02-11B1-3A71DD16D7BE}"/>
              </a:ext>
            </a:extLst>
          </p:cNvPr>
          <p:cNvSpPr/>
          <p:nvPr/>
        </p:nvSpPr>
        <p:spPr>
          <a:xfrm rot="10800000" flipV="1">
            <a:off x="4867781" y="539750"/>
            <a:ext cx="3562991" cy="4064000"/>
          </a:xfrm>
          <a:prstGeom prst="round2Same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AU" sz="1200" dirty="0">
                <a:solidFill>
                  <a:schemeClr val="tx1"/>
                </a:solidFill>
                <a:latin typeface="DM Sans" pitchFamily="2" charset="0"/>
                <a:hlinkClick r:id="rId3"/>
              </a:rPr>
              <a:t>https://www.python.org/downloads/</a:t>
            </a:r>
            <a:endParaRPr lang="en-AU" sz="1200" dirty="0">
              <a:solidFill>
                <a:schemeClr val="tx1"/>
              </a:solidFill>
              <a:latin typeface="DM Sans" pitchFamily="2" charset="0"/>
            </a:endParaRPr>
          </a:p>
          <a:p>
            <a:pPr algn="ctr"/>
            <a:endParaRPr lang="en-AU" sz="1200" dirty="0">
              <a:solidFill>
                <a:schemeClr val="tx1"/>
              </a:solidFill>
              <a:latin typeface="DM Sans" pitchFamily="2" charset="0"/>
            </a:endParaRPr>
          </a:p>
          <a:p>
            <a:pPr algn="ctr"/>
            <a:r>
              <a:rPr lang="en-AU" sz="1200" dirty="0">
                <a:solidFill>
                  <a:schemeClr val="tx1"/>
                </a:solidFill>
                <a:latin typeface="DM Sans" pitchFamily="2" charset="0"/>
              </a:rPr>
              <a:t>Using ‘python3’ on </a:t>
            </a:r>
            <a:r>
              <a:rPr lang="en-AU" sz="1200" dirty="0" err="1">
                <a:solidFill>
                  <a:schemeClr val="tx1"/>
                </a:solidFill>
                <a:latin typeface="DM Sans" pitchFamily="2" charset="0"/>
              </a:rPr>
              <a:t>linux</a:t>
            </a:r>
            <a:r>
              <a:rPr lang="en-AU" sz="1200" dirty="0">
                <a:solidFill>
                  <a:schemeClr val="tx1"/>
                </a:solidFill>
                <a:latin typeface="DM Sans" pitchFamily="2" charset="0"/>
              </a:rPr>
              <a:t>/mac - </a:t>
            </a:r>
            <a:r>
              <a:rPr lang="en-US" sz="1200" dirty="0">
                <a:solidFill>
                  <a:schemeClr val="tx1"/>
                </a:solidFill>
                <a:latin typeface="DM Sans" pitchFamily="2" charset="0"/>
              </a:rPr>
              <a:t>On many Linux distributions, python typically refers to Python 2.x, while python3 explicitly calls Python 3.x. Many modern Linux distributions have started to phase out Python 2, and in some cases, python may now point to python3.</a:t>
            </a:r>
          </a:p>
          <a:p>
            <a:pPr algn="ctr"/>
            <a:endParaRPr lang="en-US" sz="1200" dirty="0">
              <a:solidFill>
                <a:schemeClr val="tx1"/>
              </a:solidFill>
              <a:latin typeface="DM Sans" pitchFamily="2" charset="0"/>
            </a:endParaRPr>
          </a:p>
          <a:p>
            <a:pPr algn="ctr"/>
            <a:r>
              <a:rPr lang="en-US" sz="1200" dirty="0">
                <a:solidFill>
                  <a:schemeClr val="tx1"/>
                </a:solidFill>
                <a:latin typeface="DM Sans" pitchFamily="2" charset="0"/>
              </a:rPr>
              <a:t>Use ‘python –version’ to detect what that command uses (if it is python 3.10.12 for example)</a:t>
            </a:r>
          </a:p>
          <a:p>
            <a:pPr algn="ctr"/>
            <a:r>
              <a:rPr lang="en-US" sz="1200" dirty="0">
                <a:solidFill>
                  <a:schemeClr val="tx1"/>
                </a:solidFill>
                <a:latin typeface="DM Sans" pitchFamily="2" charset="0"/>
              </a:rPr>
              <a:t>Use ‘python3 –version’ to detect what that command uses</a:t>
            </a:r>
            <a:endParaRPr lang="en-AU" sz="1200" dirty="0">
              <a:solidFill>
                <a:schemeClr val="tx1"/>
              </a:solidFill>
              <a:latin typeface="DM Sans" pitchFamily="2" charset="0"/>
            </a:endParaRPr>
          </a:p>
        </p:txBody>
      </p:sp>
      <p:pic>
        <p:nvPicPr>
          <p:cNvPr id="13" name="Picture 12" descr="A blue and yellow snake logo&#10;&#10;Description automatically generated">
            <a:extLst>
              <a:ext uri="{FF2B5EF4-FFF2-40B4-BE49-F238E27FC236}">
                <a16:creationId xmlns:a16="http://schemas.microsoft.com/office/drawing/2014/main" id="{E4C10BDF-48FB-2AE3-0730-3ED426AC1F0E}"/>
              </a:ext>
            </a:extLst>
          </p:cNvPr>
          <p:cNvPicPr>
            <a:picLocks noChangeAspect="1"/>
          </p:cNvPicPr>
          <p:nvPr/>
        </p:nvPicPr>
        <p:blipFill>
          <a:blip r:embed="rId4"/>
          <a:stretch>
            <a:fillRect/>
          </a:stretch>
        </p:blipFill>
        <p:spPr>
          <a:xfrm>
            <a:off x="4197699" y="4066310"/>
            <a:ext cx="763063" cy="924753"/>
          </a:xfrm>
          <a:prstGeom prst="rect">
            <a:avLst/>
          </a:prstGeom>
        </p:spPr>
      </p:pic>
      <p:sp>
        <p:nvSpPr>
          <p:cNvPr id="2" name="Rectangle: Rounded Corners 1">
            <a:extLst>
              <a:ext uri="{FF2B5EF4-FFF2-40B4-BE49-F238E27FC236}">
                <a16:creationId xmlns:a16="http://schemas.microsoft.com/office/drawing/2014/main" id="{FE0CE6E9-9B28-9908-FB2E-5BB4D93CA73C}"/>
              </a:ext>
            </a:extLst>
          </p:cNvPr>
          <p:cNvSpPr/>
          <p:nvPr/>
        </p:nvSpPr>
        <p:spPr>
          <a:xfrm>
            <a:off x="5170799" y="3520622"/>
            <a:ext cx="2956954" cy="126703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Consolas" panose="020B0609020204030204" pitchFamily="49" charset="0"/>
              </a:rPr>
              <a:t>Same with install, newer package managers will point python to 3 though some older ones will point python to 2 so you can explicitly state the version you want:</a:t>
            </a:r>
          </a:p>
          <a:p>
            <a:r>
              <a:rPr lang="en-US" sz="1000" dirty="0">
                <a:solidFill>
                  <a:schemeClr val="tx1"/>
                </a:solidFill>
                <a:latin typeface="Consolas" panose="020B0609020204030204" pitchFamily="49" charset="0"/>
              </a:rPr>
              <a:t>Linux – apt package manager (Debian):</a:t>
            </a:r>
          </a:p>
          <a:p>
            <a:r>
              <a:rPr lang="en-US" sz="1000" dirty="0" err="1">
                <a:solidFill>
                  <a:schemeClr val="tx1"/>
                </a:solidFill>
                <a:latin typeface="Consolas" panose="020B0609020204030204" pitchFamily="49" charset="0"/>
              </a:rPr>
              <a:t>sudo</a:t>
            </a:r>
            <a:r>
              <a:rPr lang="en-US" sz="1000" dirty="0">
                <a:solidFill>
                  <a:schemeClr val="tx1"/>
                </a:solidFill>
                <a:latin typeface="Consolas" panose="020B0609020204030204" pitchFamily="49" charset="0"/>
              </a:rPr>
              <a:t> apt install python3</a:t>
            </a:r>
            <a:endParaRPr lang="en-AU" sz="1000" dirty="0">
              <a:solidFill>
                <a:schemeClr val="tx1"/>
              </a:solidFill>
              <a:latin typeface="Consolas" panose="020B0609020204030204" pitchFamily="49"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descr="A person in a white coat and a child in a garment&#10;&#10;Description automatically generated">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t="26" b="26"/>
          <a:stretch>
            <a:fill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Clone &amp; Access Learner Lab </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442223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Working With Repo Workflow</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Move to the cloned repo and create a Python venv</a:t>
            </a:r>
            <a:endParaRPr sz="1200" dirty="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Create a ‘git’ directory in your home directory</a:t>
            </a:r>
            <a:endParaRPr sz="1200" dirty="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Activate the venv and install the requirement.txt</a:t>
            </a:r>
            <a:endParaRPr sz="1200" dirty="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Clone the repo to the git directory</a:t>
            </a:r>
            <a:endParaRPr sz="1200" dirty="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Step 3</a:t>
            </a:r>
            <a:endParaRPr dirty="0">
              <a:gradFill>
                <a:gsLst>
                  <a:gs pos="0">
                    <a:schemeClr val="tx2">
                      <a:lumMod val="20000"/>
                      <a:lumOff val="80000"/>
                    </a:schemeClr>
                  </a:gs>
                  <a:gs pos="100000">
                    <a:schemeClr val="accent4"/>
                  </a:gs>
                </a:gsLst>
                <a:lin ang="0" scaled="1"/>
              </a:gradFill>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rPr>
              <a:t>Step 1</a:t>
            </a:r>
            <a:endParaRPr sz="2200"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Step 4</a:t>
            </a:r>
            <a:endParaRPr dirty="0">
              <a:gradFill>
                <a:gsLst>
                  <a:gs pos="0">
                    <a:schemeClr val="tx2">
                      <a:lumMod val="20000"/>
                      <a:lumOff val="80000"/>
                    </a:schemeClr>
                  </a:gs>
                  <a:gs pos="100000">
                    <a:schemeClr val="accent4"/>
                  </a:gs>
                </a:gsLst>
                <a:lin ang="0" scaled="1"/>
              </a:gradFill>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Step 2</a:t>
            </a:r>
            <a:endParaRPr dirty="0">
              <a:gradFill>
                <a:gsLst>
                  <a:gs pos="0">
                    <a:schemeClr val="tx2">
                      <a:lumMod val="20000"/>
                      <a:lumOff val="80000"/>
                    </a:schemeClr>
                  </a:gs>
                  <a:gs pos="100000">
                    <a:schemeClr val="accent4"/>
                  </a:gs>
                </a:gsLst>
                <a:lin ang="0" scaled="1"/>
              </a:gradFill>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3064347"/>
      </p:ext>
    </p:extLst>
  </p:cSld>
  <p:clrMapOvr>
    <a:masterClrMapping/>
  </p:clrMapOvr>
</p:sld>
</file>

<file path=ppt/theme/theme1.xml><?xml version="1.0" encoding="utf-8"?>
<a:theme xmlns:a="http://schemas.openxmlformats.org/drawingml/2006/main" name="Digital Transformation by Slidesgo">
  <a:themeElements>
    <a:clrScheme name="Custom 43">
      <a:dk1>
        <a:srgbClr val="FFFFFF"/>
      </a:dk1>
      <a:lt1>
        <a:srgbClr val="171717"/>
      </a:lt1>
      <a:dk2>
        <a:srgbClr val="000641"/>
      </a:dk2>
      <a:lt2>
        <a:srgbClr val="00B050"/>
      </a:lt2>
      <a:accent1>
        <a:srgbClr val="0067FF"/>
      </a:accent1>
      <a:accent2>
        <a:srgbClr val="4993FF"/>
      </a:accent2>
      <a:accent3>
        <a:srgbClr val="FFFFFF"/>
      </a:accent3>
      <a:accent4>
        <a:srgbClr val="9CCAED"/>
      </a:accent4>
      <a:accent5>
        <a:srgbClr val="CD9CD0"/>
      </a:accent5>
      <a:accent6>
        <a:srgbClr val="2F2F2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3501</TotalTime>
  <Words>8245</Words>
  <Application>Microsoft Office PowerPoint</Application>
  <PresentationFormat>On-screen Show (16:9)</PresentationFormat>
  <Paragraphs>1070</Paragraphs>
  <Slides>55</Slides>
  <Notes>55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55</vt:i4>
      </vt:variant>
    </vt:vector>
  </HeadingPairs>
  <TitlesOfParts>
    <vt:vector size="67" baseType="lpstr">
      <vt:lpstr>PT Sans</vt:lpstr>
      <vt:lpstr>Sarabun</vt:lpstr>
      <vt:lpstr>Arial</vt:lpstr>
      <vt:lpstr>Consolas</vt:lpstr>
      <vt:lpstr>Figtree</vt:lpstr>
      <vt:lpstr>Anaheim</vt:lpstr>
      <vt:lpstr>Wingdings</vt:lpstr>
      <vt:lpstr>DM Sans</vt:lpstr>
      <vt:lpstr>Nunito Light</vt:lpstr>
      <vt:lpstr>Open Sans Light</vt:lpstr>
      <vt:lpstr>Calibri</vt:lpstr>
      <vt:lpstr>Digital Transformation by Slidesgo</vt:lpstr>
      <vt:lpstr>Django  Learner Lab</vt:lpstr>
      <vt:lpstr>Why Do This?</vt:lpstr>
      <vt:lpstr>Table of Contents</vt:lpstr>
      <vt:lpstr>Setup a VM with Remote Access</vt:lpstr>
      <vt:lpstr>Install Virtualization Software</vt:lpstr>
      <vt:lpstr>Configure a Virtual Machine</vt:lpstr>
      <vt:lpstr>Install Python, pip, &amp; venv</vt:lpstr>
      <vt:lpstr>Clone &amp; Access Learner Lab </vt:lpstr>
      <vt:lpstr>Working With Repo Workflow</vt:lpstr>
      <vt:lpstr>Use VS Code to Access Labs</vt:lpstr>
      <vt:lpstr>Repo Contents and Django Project Files</vt:lpstr>
      <vt:lpstr>Explore ORM Functionality</vt:lpstr>
      <vt:lpstr>Enforcing ORM Requirements</vt:lpstr>
      <vt:lpstr>Setup of sql_ex Project</vt:lpstr>
      <vt:lpstr>Result of Migrating Model Code to Schema</vt:lpstr>
      <vt:lpstr>Django Admin GUI</vt:lpstr>
      <vt:lpstr>ORM Commands</vt:lpstr>
      <vt:lpstr>ORM Commands Cont.</vt:lpstr>
      <vt:lpstr>Setup RESTful Framework</vt:lpstr>
      <vt:lpstr>Django REST Framework Library</vt:lpstr>
      <vt:lpstr>How to Install &amp; Setup DRF</vt:lpstr>
      <vt:lpstr>Using Django Auth to Control Views</vt:lpstr>
      <vt:lpstr>Views, Endpoints &amp; APIs</vt:lpstr>
      <vt:lpstr>API Views &amp; Models for NoSQL</vt:lpstr>
      <vt:lpstr>API Testing &amp; Documentation</vt:lpstr>
      <vt:lpstr>APIs and Documentation</vt:lpstr>
      <vt:lpstr>Start a New Project</vt:lpstr>
      <vt:lpstr>Learning Resources</vt:lpstr>
      <vt:lpstr>Command Cheat Sheet</vt:lpstr>
      <vt:lpstr>Command Cheat Sheet</vt:lpstr>
      <vt:lpstr>Thanks!</vt:lpstr>
      <vt:lpstr>Popular Web Development Frameworks</vt:lpstr>
      <vt:lpstr>Popular Front End Frameworks</vt:lpstr>
      <vt:lpstr>You can divide the content</vt:lpstr>
      <vt:lpstr>Divide the content into four ideas</vt:lpstr>
      <vt:lpstr>Reviewing concepts is a good idea</vt:lpstr>
      <vt:lpstr>You can use five columns</vt:lpstr>
      <vt:lpstr>Command Cheat Sheet</vt:lpstr>
      <vt:lpstr>Conclusion</vt:lpstr>
      <vt:lpstr>A timeline always works well</vt:lpstr>
      <vt:lpstr>Anticipated industry changes</vt:lpstr>
      <vt:lpstr>Frameworks for implementation</vt:lpstr>
      <vt:lpstr>Components of a Web Dev Framework</vt:lpstr>
      <vt:lpstr>Impact on industries</vt:lpstr>
      <vt:lpstr>Use tables to represent data</vt:lpstr>
      <vt:lpstr>Let’s use some percentages</vt:lpstr>
      <vt:lpstr>Popular Front End Frameworks</vt:lpstr>
      <vt:lpstr>You can use another graph</vt:lpstr>
      <vt:lpstr>Our team</vt:lpstr>
      <vt:lpstr>— Someone Famous</vt:lpstr>
      <vt:lpstr>Awesome words</vt:lpstr>
      <vt:lpstr>A picture always reinforces  the concept</vt:lpstr>
      <vt:lpstr>98,300,000</vt:lpstr>
      <vt:lpstr>9h 55m 23s</vt:lpstr>
      <vt:lpstr>Contents of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Luke Wait</cp:lastModifiedBy>
  <cp:revision>29</cp:revision>
  <dcterms:modified xsi:type="dcterms:W3CDTF">2024-08-04T08:23:58Z</dcterms:modified>
</cp:coreProperties>
</file>